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1858" r:id="rId3"/>
    <p:sldId id="1865" r:id="rId4"/>
    <p:sldId id="1861" r:id="rId5"/>
    <p:sldId id="258" r:id="rId6"/>
    <p:sldId id="259" r:id="rId7"/>
    <p:sldId id="260" r:id="rId8"/>
    <p:sldId id="271" r:id="rId9"/>
    <p:sldId id="274" r:id="rId10"/>
    <p:sldId id="267" r:id="rId11"/>
    <p:sldId id="268" r:id="rId12"/>
    <p:sldId id="261" r:id="rId13"/>
    <p:sldId id="331" r:id="rId14"/>
    <p:sldId id="262" r:id="rId15"/>
    <p:sldId id="1843" r:id="rId16"/>
    <p:sldId id="330" r:id="rId17"/>
    <p:sldId id="1845" r:id="rId18"/>
    <p:sldId id="272" r:id="rId19"/>
    <p:sldId id="1847" r:id="rId20"/>
    <p:sldId id="276" r:id="rId21"/>
    <p:sldId id="1849" r:id="rId22"/>
    <p:sldId id="1853" r:id="rId23"/>
    <p:sldId id="409" r:id="rId24"/>
    <p:sldId id="400" r:id="rId25"/>
    <p:sldId id="399" r:id="rId26"/>
    <p:sldId id="403" r:id="rId27"/>
    <p:sldId id="1859" r:id="rId28"/>
    <p:sldId id="1862" r:id="rId29"/>
    <p:sldId id="1864" r:id="rId30"/>
    <p:sldId id="404" r:id="rId31"/>
    <p:sldId id="1860" r:id="rId32"/>
    <p:sldId id="185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6E8"/>
    <a:srgbClr val="F5F5F5"/>
    <a:srgbClr val="BBBBBB"/>
    <a:srgbClr val="AB1500"/>
    <a:srgbClr val="FF8F0B"/>
    <a:srgbClr val="C85CE5"/>
    <a:srgbClr val="54AAFE"/>
    <a:srgbClr val="FFB764"/>
    <a:srgbClr val="D98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40"/>
    <p:restoredTop sz="83755"/>
  </p:normalViewPr>
  <p:slideViewPr>
    <p:cSldViewPr snapToGrid="0" snapToObjects="1" showGuides="1">
      <p:cViewPr varScale="1">
        <p:scale>
          <a:sx n="33" d="100"/>
          <a:sy n="33" d="100"/>
        </p:scale>
        <p:origin x="72" y="307"/>
      </p:cViewPr>
      <p:guideLst>
        <p:guide orient="horz" pos="2112"/>
        <p:guide pos="384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70B0E-D35D-9042-B474-1932228F602D}"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CE3BE-21B5-EB45-9686-F8DD82FD2CAD}" type="slidenum">
              <a:rPr lang="en-US" smtClean="0"/>
              <a:t>‹#›</a:t>
            </a:fld>
            <a:endParaRPr lang="en-US"/>
          </a:p>
        </p:txBody>
      </p:sp>
    </p:spTree>
    <p:extLst>
      <p:ext uri="{BB962C8B-B14F-4D97-AF65-F5344CB8AC3E}">
        <p14:creationId xmlns:p14="http://schemas.microsoft.com/office/powerpoint/2010/main" val="4217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1</a:t>
            </a:fld>
            <a:endParaRPr lang="en-US"/>
          </a:p>
        </p:txBody>
      </p:sp>
    </p:spTree>
    <p:extLst>
      <p:ext uri="{BB962C8B-B14F-4D97-AF65-F5344CB8AC3E}">
        <p14:creationId xmlns:p14="http://schemas.microsoft.com/office/powerpoint/2010/main" val="3124812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Unlike part-of-speech tagging, where there is no segmentation problem since each word gets one tag, the task of named entity recognition is to find and label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spans </a:t>
            </a:r>
            <a:r>
              <a:rPr lang="en-US" sz="1200" kern="1200" dirty="0">
                <a:solidFill>
                  <a:schemeClr val="tx1"/>
                </a:solidFill>
                <a:effectLst/>
                <a:latin typeface="+mn-lt"/>
                <a:ea typeface="+mn-ea"/>
                <a:cs typeface="+mn-cs"/>
              </a:rPr>
              <a:t>of text, and is difficult partly because of the ambiguity of segmentation; we need to decide what’s an entity and what isn’t, and where the boundaries are.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Indeed, most words in a text will not be named entities.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difficulty is caused by type ambiguity the name Washington can refer to the educator Booker T Washington, the sports team, the location, or the geo-political entity.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3403975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shows the same sentence represented with </a:t>
            </a:r>
            <a:r>
              <a:rPr lang="en-US" sz="1200" b="0" kern="1200" dirty="0">
                <a:solidFill>
                  <a:schemeClr val="tx1"/>
                </a:solidFill>
                <a:effectLst/>
                <a:latin typeface="+mn-lt"/>
                <a:ea typeface="+mn-ea"/>
                <a:cs typeface="+mn-cs"/>
              </a:rPr>
              <a:t>BIO </a:t>
            </a:r>
            <a:r>
              <a:rPr lang="en-US" sz="1200" kern="1200" dirty="0">
                <a:solidFill>
                  <a:schemeClr val="tx1"/>
                </a:solidFill>
                <a:effectLst/>
                <a:latin typeface="+mn-lt"/>
                <a:ea typeface="+mn-ea"/>
                <a:cs typeface="+mn-cs"/>
              </a:rPr>
              <a:t>tagging.  Notice we have tags </a:t>
            </a:r>
            <a:r>
              <a:rPr lang="en-US" sz="1200" kern="1200" dirty="0" err="1">
                <a:solidFill>
                  <a:schemeClr val="tx1"/>
                </a:solidFill>
                <a:effectLst/>
                <a:latin typeface="+mn-lt"/>
                <a:ea typeface="+mn-ea"/>
                <a:cs typeface="+mn-cs"/>
              </a:rPr>
              <a:t>orrresponding</a:t>
            </a:r>
            <a:r>
              <a:rPr lang="en-US" sz="1200" kern="1200" dirty="0">
                <a:solidFill>
                  <a:schemeClr val="tx1"/>
                </a:solidFill>
                <a:effectLst/>
                <a:latin typeface="+mn-lt"/>
                <a:ea typeface="+mn-ea"/>
                <a:cs typeface="+mn-cs"/>
              </a:rPr>
              <a:t> to people, organizations, and locations.  And now we have one tag per token.</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64893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part of speech tagging, named entity recognition is done by supervised machine learning, where we have a human-labeled training set in which some text is marked up with named entity tags. We can use classic ML algorithms like HMMs or CRFs, or neural models.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343075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combine both? </a:t>
            </a:r>
          </a:p>
          <a:p>
            <a:r>
              <a:rPr lang="en-US" dirty="0" err="1"/>
              <a:t>h_t</a:t>
            </a:r>
            <a:r>
              <a:rPr lang="en-US" dirty="0"/>
              <a:t> is hidden layer of the input; p_{t-1} is the tag embedding</a:t>
            </a:r>
          </a:p>
          <a:p>
            <a:r>
              <a:rPr lang="en-US" dirty="0"/>
              <a:t> </a:t>
            </a:r>
          </a:p>
        </p:txBody>
      </p:sp>
      <p:sp>
        <p:nvSpPr>
          <p:cNvPr id="4" name="Slide Number Placeholder 3"/>
          <p:cNvSpPr>
            <a:spLocks noGrp="1"/>
          </p:cNvSpPr>
          <p:nvPr>
            <p:ph type="sldNum" sz="quarter" idx="5"/>
          </p:nvPr>
        </p:nvSpPr>
        <p:spPr/>
        <p:txBody>
          <a:bodyPr/>
          <a:lstStyle/>
          <a:p>
            <a:fld id="{EFACE3BE-21B5-EB45-9686-F8DD82FD2CAD}" type="slidenum">
              <a:rPr lang="en-US" smtClean="0"/>
              <a:t>27</a:t>
            </a:fld>
            <a:endParaRPr lang="en-US"/>
          </a:p>
        </p:txBody>
      </p:sp>
    </p:spTree>
    <p:extLst>
      <p:ext uri="{BB962C8B-B14F-4D97-AF65-F5344CB8AC3E}">
        <p14:creationId xmlns:p14="http://schemas.microsoft.com/office/powerpoint/2010/main" val="1334584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28</a:t>
            </a:fld>
            <a:endParaRPr lang="en-US"/>
          </a:p>
        </p:txBody>
      </p:sp>
    </p:spTree>
    <p:extLst>
      <p:ext uri="{BB962C8B-B14F-4D97-AF65-F5344CB8AC3E}">
        <p14:creationId xmlns:p14="http://schemas.microsoft.com/office/powerpoint/2010/main" val="1160596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29</a:t>
            </a:fld>
            <a:endParaRPr lang="en-US"/>
          </a:p>
        </p:txBody>
      </p:sp>
    </p:spTree>
    <p:extLst>
      <p:ext uri="{BB962C8B-B14F-4D97-AF65-F5344CB8AC3E}">
        <p14:creationId xmlns:p14="http://schemas.microsoft.com/office/powerpoint/2010/main" val="31925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baseline="0" dirty="0"/>
              <a:t>Motivation example: a paragraph I took from PubMed, which is an online repository for medical publications, and we want to extract information from it.</a:t>
            </a:r>
          </a:p>
          <a:p>
            <a:r>
              <a:rPr lang="en-US" altLang="zh-CN" baseline="0" dirty="0"/>
              <a:t>If you take 3 sec. to skim through: audience should agree that</a:t>
            </a:r>
            <a:r>
              <a:rPr lang="en-US" baseline="0" dirty="0"/>
              <a:t> this passage is somewhat obscure</a:t>
            </a:r>
          </a:p>
          <a:p>
            <a:r>
              <a:rPr lang="en-US" baseline="0" dirty="0"/>
              <a:t>And let’s see what information you can extract</a:t>
            </a:r>
          </a:p>
          <a:p>
            <a:endParaRPr lang="en-US" baseline="0" dirty="0"/>
          </a:p>
          <a:p>
            <a:r>
              <a:rPr lang="en-US" dirty="0"/>
              <a:t>Lead</a:t>
            </a:r>
            <a:r>
              <a:rPr lang="en-US" baseline="0" dirty="0"/>
              <a:t> to the goal of information extraction: extract structured knowledge from unstructured texts.</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5</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a:t>
            </a:r>
            <a:r>
              <a:rPr lang="en-US" baseline="0" dirty="0"/>
              <a:t> you will notice some technical terms (entities) from the texts. </a:t>
            </a:r>
          </a:p>
          <a:p>
            <a:r>
              <a:rPr lang="en-US" baseline="0" dirty="0"/>
              <a:t>They are termed as entities, which associate with some concrete concepts that are important in forming knowledge. The entities in different domain may care about different entities, such as… Later on in the talk, I will give more details on how we do entity extraction, which involves detecting entity boundaries and predicting entity types. Here I use different color to denote different entity types. Introduce each entity…</a:t>
            </a:r>
            <a:endParaRPr lang="en-US" dirty="0"/>
          </a:p>
          <a:p>
            <a:r>
              <a:rPr lang="en-US" dirty="0"/>
              <a:t>There are also</a:t>
            </a:r>
            <a:r>
              <a:rPr lang="en-US" baseline="0" dirty="0"/>
              <a:t> relations between the entities. (binary relations, nary relations). I will also explain how to do entity extraction later in this talk. </a:t>
            </a:r>
          </a:p>
          <a:p>
            <a:r>
              <a:rPr lang="en-US" altLang="zh-CN" baseline="0" dirty="0"/>
              <a:t>Y</a:t>
            </a:r>
            <a:r>
              <a:rPr lang="en-US" baseline="0" dirty="0"/>
              <a:t>ou can see that entit</a:t>
            </a:r>
            <a:r>
              <a:rPr lang="en-US" altLang="zh-CN" baseline="0" dirty="0"/>
              <a:t>ies</a:t>
            </a:r>
            <a:r>
              <a:rPr lang="en-US" baseline="0" dirty="0"/>
              <a:t> and relation extractions are two essential elements that constitute knowledge.</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6</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we might classify this post as a PRODUCT RELEASE event.</a:t>
            </a:r>
          </a:p>
          <a:p>
            <a:r>
              <a:rPr lang="en-US" baseline="0" dirty="0"/>
              <a:t>We might also have a pre-defined idea that product release events involve a company, a product, a date on which the product is released, the price and the geographical region where it is being released.</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10</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And so the information extraction task is to fill in the fields for the event.</a:t>
            </a:r>
          </a:p>
          <a:p>
            <a:r>
              <a:rPr lang="en-US" baseline="0" dirty="0"/>
              <a:t>So you could imagine many events mentioned on Twitter which fit this general schema.</a:t>
            </a:r>
          </a:p>
          <a:p>
            <a:endParaRPr lang="en-US" baseline="0" dirty="0"/>
          </a:p>
          <a:p>
            <a:r>
              <a:rPr lang="en-US" baseline="0" dirty="0"/>
              <a:t>If we can automatically convert tweets into database rows like this, then we can do SQL-like queries and higher-level data mining and analysis on top of this that wasn’t possible by just directly looking at the text.</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11</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goal of IE is to extract</a:t>
            </a:r>
            <a:r>
              <a:rPr lang="en-US" baseline="0" dirty="0"/>
              <a:t> structured knowledge from unstructured text.</a:t>
            </a:r>
          </a:p>
          <a:p>
            <a:r>
              <a:rPr lang="en-US" baseline="0" dirty="0"/>
              <a:t>There are many domains that the structured knowledge can be extracted from.</a:t>
            </a:r>
            <a:endParaRPr lang="en-US" dirty="0"/>
          </a:p>
        </p:txBody>
      </p:sp>
      <p:sp>
        <p:nvSpPr>
          <p:cNvPr id="4" name="Slide Number Placeholder 3"/>
          <p:cNvSpPr>
            <a:spLocks noGrp="1"/>
          </p:cNvSpPr>
          <p:nvPr>
            <p:ph type="sldNum" sz="quarter" idx="10"/>
          </p:nvPr>
        </p:nvSpPr>
        <p:spPr/>
        <p:txBody>
          <a:bodyPr/>
          <a:lstStyle/>
          <a:p>
            <a:fld id="{D88769C3-7167-6641-877F-604486D7C002}" type="slidenum">
              <a:rPr lang="en-US" smtClean="0"/>
              <a:t>12</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b="0" dirty="0">
                <a:solidFill>
                  <a:srgbClr val="001EB8"/>
                </a:solidFill>
              </a:rPr>
              <a:t>Structured knowledge is what enables AI systems to detect</a:t>
            </a:r>
            <a:r>
              <a:rPr lang="en-US" altLang="zh-CN" sz="1200" b="0" baseline="0" dirty="0">
                <a:solidFill>
                  <a:srgbClr val="001EB8"/>
                </a:solidFill>
              </a:rPr>
              <a:t> important event that can help predict the stock price</a:t>
            </a:r>
            <a:r>
              <a:rPr lang="en-US" altLang="zh-CN" sz="1200" b="0" dirty="0">
                <a:solidFill>
                  <a:srgbClr val="001EB8"/>
                </a:solidFill>
              </a:rPr>
              <a:t>, or even to be able to answer Jeopardy questions at a superhuman level or find new combinations of drugs to fight cancer</a:t>
            </a:r>
          </a:p>
          <a:p>
            <a:endParaRPr lang="en-US" altLang="zh-CN" sz="1200" dirty="0"/>
          </a:p>
        </p:txBody>
      </p:sp>
      <p:sp>
        <p:nvSpPr>
          <p:cNvPr id="4" name="Slide Number Placeholder 3"/>
          <p:cNvSpPr>
            <a:spLocks noGrp="1"/>
          </p:cNvSpPr>
          <p:nvPr>
            <p:ph type="sldNum" sz="quarter" idx="10"/>
          </p:nvPr>
        </p:nvSpPr>
        <p:spPr/>
        <p:txBody>
          <a:bodyPr/>
          <a:lstStyle/>
          <a:p>
            <a:fld id="{D88769C3-7167-6641-877F-604486D7C002}" type="slidenum">
              <a:rPr lang="en-US" smtClean="0"/>
              <a:t>14</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Proper names are another important and anciently studied linguistic category. While parts of speech are generally assigned to individual words or morphemes, a proper name is often an entire multiword phrase, like the name “Marie Curie”, the location “New York City”, or the organization “Stanford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 of speech tagging can tell us that words like </a:t>
            </a:r>
            <a:r>
              <a:rPr lang="en-US" sz="1200" i="1" kern="1200" dirty="0">
                <a:solidFill>
                  <a:schemeClr val="tx1"/>
                </a:solidFill>
                <a:effectLst/>
                <a:latin typeface="+mn-lt"/>
                <a:ea typeface="+mn-ea"/>
                <a:cs typeface="+mn-cs"/>
              </a:rPr>
              <a:t>Janet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Stanford University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Colorado </a:t>
            </a:r>
            <a:r>
              <a:rPr lang="en-US" sz="1200" kern="1200" dirty="0">
                <a:solidFill>
                  <a:schemeClr val="tx1"/>
                </a:solidFill>
                <a:effectLst/>
                <a:latin typeface="+mn-lt"/>
                <a:ea typeface="+mn-ea"/>
                <a:cs typeface="+mn-cs"/>
              </a:rPr>
              <a:t>are all proper nouns; being a proper noun is a grammatical property of these words. But viewed from a semantic perspective, these proper nouns refer to different kinds of entities: Janet is a person, Stanford University is an organization,.. and Colorado is a location. A </a:t>
            </a:r>
            <a:r>
              <a:rPr lang="en-US" sz="1200" b="0" kern="1200" dirty="0">
                <a:solidFill>
                  <a:schemeClr val="tx1"/>
                </a:solidFill>
                <a:effectLst/>
                <a:latin typeface="+mn-lt"/>
                <a:ea typeface="+mn-ea"/>
                <a:cs typeface="+mn-cs"/>
              </a:rPr>
              <a:t>named entity </a:t>
            </a:r>
            <a:r>
              <a:rPr lang="en-US" sz="1200" kern="1200" dirty="0">
                <a:solidFill>
                  <a:schemeClr val="tx1"/>
                </a:solidFill>
                <a:effectLst/>
                <a:latin typeface="+mn-lt"/>
                <a:ea typeface="+mn-ea"/>
                <a:cs typeface="+mn-cs"/>
              </a:rPr>
              <a:t>is, roughly speaking, anything that can be referred to with a proper name: a person, a location, an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Four entity tags are most common: </a:t>
            </a:r>
            <a:r>
              <a:rPr lang="en-US" sz="1200" b="0" kern="1200" dirty="0">
                <a:solidFill>
                  <a:schemeClr val="tx1"/>
                </a:solidFill>
                <a:effectLst/>
                <a:latin typeface="+mn-lt"/>
                <a:ea typeface="+mn-ea"/>
                <a:cs typeface="+mn-cs"/>
              </a:rPr>
              <a:t>PER </a:t>
            </a:r>
            <a:r>
              <a:rPr lang="en-US" sz="1200" kern="1200" dirty="0">
                <a:solidFill>
                  <a:schemeClr val="tx1"/>
                </a:solidFill>
                <a:effectLst/>
                <a:latin typeface="+mn-lt"/>
                <a:ea typeface="+mn-ea"/>
                <a:cs typeface="+mn-cs"/>
              </a:rPr>
              <a:t>(person), </a:t>
            </a:r>
            <a:r>
              <a:rPr lang="en-US" sz="1200" b="0" kern="1200" dirty="0">
                <a:solidFill>
                  <a:schemeClr val="tx1"/>
                </a:solidFill>
                <a:effectLst/>
                <a:latin typeface="+mn-lt"/>
                <a:ea typeface="+mn-ea"/>
                <a:cs typeface="+mn-cs"/>
              </a:rPr>
              <a:t>LOC </a:t>
            </a:r>
            <a:r>
              <a:rPr lang="en-US" sz="1200" kern="1200" dirty="0">
                <a:solidFill>
                  <a:schemeClr val="tx1"/>
                </a:solidFill>
                <a:effectLst/>
                <a:latin typeface="+mn-lt"/>
                <a:ea typeface="+mn-ea"/>
                <a:cs typeface="+mn-cs"/>
              </a:rPr>
              <a:t>(location), </a:t>
            </a:r>
            <a:r>
              <a:rPr lang="en-US" sz="1200" b="0" kern="1200" dirty="0">
                <a:solidFill>
                  <a:schemeClr val="tx1"/>
                </a:solidFill>
                <a:effectLst/>
                <a:latin typeface="+mn-lt"/>
                <a:ea typeface="+mn-ea"/>
                <a:cs typeface="+mn-cs"/>
              </a:rPr>
              <a:t>ORG </a:t>
            </a:r>
            <a:r>
              <a:rPr lang="en-US" sz="1200" kern="1200" dirty="0">
                <a:solidFill>
                  <a:schemeClr val="tx1"/>
                </a:solidFill>
                <a:effectLst/>
                <a:latin typeface="+mn-lt"/>
                <a:ea typeface="+mn-ea"/>
                <a:cs typeface="+mn-cs"/>
              </a:rPr>
              <a:t>(organization), or </a:t>
            </a:r>
            <a:r>
              <a:rPr lang="en-US" sz="1200" b="0" kern="1200" dirty="0">
                <a:solidFill>
                  <a:schemeClr val="tx1"/>
                </a:solidFill>
                <a:effectLst/>
                <a:latin typeface="+mn-lt"/>
                <a:ea typeface="+mn-ea"/>
                <a:cs typeface="+mn-cs"/>
              </a:rPr>
              <a:t>GPE </a:t>
            </a:r>
            <a:r>
              <a:rPr lang="en-US" sz="1200" kern="1200" dirty="0">
                <a:solidFill>
                  <a:schemeClr val="tx1"/>
                </a:solidFill>
                <a:effectLst/>
                <a:latin typeface="+mn-lt"/>
                <a:ea typeface="+mn-ea"/>
                <a:cs typeface="+mn-cs"/>
              </a:rPr>
              <a:t>(geo-political entity). However, the term </a:t>
            </a:r>
            <a:r>
              <a:rPr lang="en-US" sz="1200" b="0" kern="1200" dirty="0">
                <a:solidFill>
                  <a:schemeClr val="tx1"/>
                </a:solidFill>
                <a:effectLst/>
                <a:latin typeface="+mn-lt"/>
                <a:ea typeface="+mn-ea"/>
                <a:cs typeface="+mn-cs"/>
              </a:rPr>
              <a:t>named entity </a:t>
            </a:r>
            <a:r>
              <a:rPr lang="en-US" sz="1200" kern="1200" dirty="0">
                <a:solidFill>
                  <a:schemeClr val="tx1"/>
                </a:solidFill>
                <a:effectLst/>
                <a:latin typeface="+mn-lt"/>
                <a:ea typeface="+mn-ea"/>
                <a:cs typeface="+mn-cs"/>
              </a:rPr>
              <a:t>is commonly extended to include things that aren’t entities per se, including dates, times, and other kinds of temporal expressions, and even numerical expressions like prices.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994397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text showing some sample Named Entity Recognition output. You'll see 13 mentions of named entities including 5 organizations, 4 locations, 2 times, 1 person, and 1 mention of money.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75919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2B7EDA-036F-1F44-82C7-B40FE6229DF3}"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36891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B7EDA-036F-1F44-82C7-B40FE6229DF3}"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158228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B7EDA-036F-1F44-82C7-B40FE6229DF3}"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55280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0803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B7EDA-036F-1F44-82C7-B40FE6229DF3}"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38446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2B7EDA-036F-1F44-82C7-B40FE6229DF3}"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71467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2B7EDA-036F-1F44-82C7-B40FE6229DF3}"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737226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2B7EDA-036F-1F44-82C7-B40FE6229DF3}" type="datetimeFigureOut">
              <a:rPr lang="en-US" smtClean="0"/>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72939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2B7EDA-036F-1F44-82C7-B40FE6229DF3}" type="datetimeFigureOut">
              <a:rPr lang="en-US" smtClean="0"/>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96553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2B7EDA-036F-1F44-82C7-B40FE6229DF3}" type="datetimeFigureOut">
              <a:rPr lang="en-US" smtClean="0"/>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211955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2B7EDA-036F-1F44-82C7-B40FE6229DF3}"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90545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2B7EDA-036F-1F44-82C7-B40FE6229DF3}"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989416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2B7EDA-036F-1F44-82C7-B40FE6229DF3}" type="datetimeFigureOut">
              <a:rPr lang="en-US" smtClean="0"/>
              <a:t>3/11/2024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3EC36-CE96-B04F-B43E-A9C5C627468A}" type="slidenum">
              <a:rPr lang="en-US" smtClean="0"/>
              <a:t>‹#›</a:t>
            </a:fld>
            <a:endParaRPr lang="en-US"/>
          </a:p>
        </p:txBody>
      </p:sp>
      <p:pic>
        <p:nvPicPr>
          <p:cNvPr id="1026" name="Picture 2">
            <a:extLst>
              <a:ext uri="{FF2B5EF4-FFF2-40B4-BE49-F238E27FC236}">
                <a16:creationId xmlns:a16="http://schemas.microsoft.com/office/drawing/2014/main" id="{39F1030C-2645-DE49-8479-B1A17A24568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3106615" cy="650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F9C0A7-DE30-CD44-878D-F92BAFC4B767}"/>
              </a:ext>
            </a:extLst>
          </p:cNvPr>
          <p:cNvSpPr txBox="1"/>
          <p:nvPr userDrawn="1"/>
        </p:nvSpPr>
        <p:spPr>
          <a:xfrm>
            <a:off x="11922369" y="82062"/>
            <a:ext cx="237566" cy="369332"/>
          </a:xfrm>
          <a:prstGeom prst="rect">
            <a:avLst/>
          </a:prstGeom>
          <a:noFill/>
        </p:spPr>
        <p:txBody>
          <a:bodyPr wrap="none" rtlCol="0">
            <a:spAutoFit/>
          </a:bodyPr>
          <a:lstStyle/>
          <a:p>
            <a:r>
              <a:rPr lang="en-US" dirty="0"/>
              <a:t> </a:t>
            </a:r>
          </a:p>
        </p:txBody>
      </p:sp>
      <p:pic>
        <p:nvPicPr>
          <p:cNvPr id="15" name="Picture 4">
            <a:extLst>
              <a:ext uri="{FF2B5EF4-FFF2-40B4-BE49-F238E27FC236}">
                <a16:creationId xmlns:a16="http://schemas.microsoft.com/office/drawing/2014/main" id="{B6F03644-DA64-5043-8688-BF6748012097}"/>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386646" y="1"/>
            <a:ext cx="1805354" cy="80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976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ioletpeng.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violetpeng.github.io/.htm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tinyurl.com/fndzzxj4" TargetMode="External"/><Relationship Id="rId5" Type="http://schemas.openxmlformats.org/officeDocument/2006/relationships/hyperlink" Target="https://tinyurl.com/27rv6jwf" TargetMode="Externa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37062"/>
            <a:ext cx="9144000" cy="1467504"/>
          </a:xfrm>
        </p:spPr>
        <p:txBody>
          <a:bodyPr>
            <a:normAutofit fontScale="90000"/>
          </a:bodyPr>
          <a:lstStyle/>
          <a:p>
            <a:r>
              <a:rPr lang="en-US" dirty="0">
                <a:solidFill>
                  <a:sysClr val="windowText" lastClr="000000"/>
                </a:solidFill>
              </a:rPr>
              <a:t>Named Entity Recognition and Neural Sequence Tagging Model</a:t>
            </a:r>
            <a:endParaRPr lang="en-US" dirty="0"/>
          </a:p>
        </p:txBody>
      </p:sp>
      <p:sp>
        <p:nvSpPr>
          <p:cNvPr id="3" name="Subtitle 2"/>
          <p:cNvSpPr>
            <a:spLocks noGrp="1"/>
          </p:cNvSpPr>
          <p:nvPr>
            <p:ph type="subTitle" idx="1"/>
          </p:nvPr>
        </p:nvSpPr>
        <p:spPr>
          <a:xfrm>
            <a:off x="1524000" y="3246264"/>
            <a:ext cx="9144000" cy="1467503"/>
          </a:xfrm>
        </p:spPr>
        <p:txBody>
          <a:bodyPr>
            <a:normAutofit/>
          </a:bodyPr>
          <a:lstStyle/>
          <a:p>
            <a:r>
              <a:rPr lang="en-US" dirty="0"/>
              <a:t>CS 162: Natural Language Processing</a:t>
            </a:r>
          </a:p>
          <a:p>
            <a:r>
              <a:rPr lang="en-US" dirty="0"/>
              <a:t>Nanyun (Violet) Peng</a:t>
            </a:r>
          </a:p>
          <a:p>
            <a:r>
              <a:rPr lang="en-US" dirty="0"/>
              <a:t>Course website: </a:t>
            </a:r>
            <a:r>
              <a:rPr lang="en-US" dirty="0">
                <a:hlinkClick r:id="rId3"/>
              </a:rPr>
              <a:t>https://vnpeng.net/</a:t>
            </a:r>
            <a:r>
              <a:rPr lang="en-US" dirty="0">
                <a:hlinkClick r:id="rId4"/>
              </a:rPr>
              <a:t>cs162_win24.html</a:t>
            </a:r>
            <a:endParaRPr lang="en-US" dirty="0"/>
          </a:p>
        </p:txBody>
      </p:sp>
      <p:sp>
        <p:nvSpPr>
          <p:cNvPr id="5" name="Text Box 4">
            <a:extLst>
              <a:ext uri="{FF2B5EF4-FFF2-40B4-BE49-F238E27FC236}">
                <a16:creationId xmlns:a16="http://schemas.microsoft.com/office/drawing/2014/main" id="{67D4E0D1-437A-D54B-8016-8E73C6872022}"/>
              </a:ext>
            </a:extLst>
          </p:cNvPr>
          <p:cNvSpPr txBox="1">
            <a:spLocks noChangeArrowheads="1"/>
          </p:cNvSpPr>
          <p:nvPr/>
        </p:nvSpPr>
        <p:spPr bwMode="auto">
          <a:xfrm>
            <a:off x="9351963" y="4600028"/>
            <a:ext cx="241767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lang="en-US" altLang="en-US" sz="2400" dirty="0">
                <a:solidFill>
                  <a:schemeClr val="accent4"/>
                </a:solidFill>
              </a:rPr>
              <a:t>syllabus, </a:t>
            </a:r>
          </a:p>
          <a:p>
            <a:pPr eaLnBrk="1" hangingPunct="1">
              <a:spcBef>
                <a:spcPct val="0"/>
              </a:spcBef>
              <a:buClrTx/>
              <a:buFontTx/>
              <a:buNone/>
            </a:pPr>
            <a:r>
              <a:rPr lang="en-US" altLang="en-US" sz="2400" dirty="0">
                <a:solidFill>
                  <a:schemeClr val="accent4"/>
                </a:solidFill>
              </a:rPr>
              <a:t>announcements,</a:t>
            </a:r>
          </a:p>
          <a:p>
            <a:pPr eaLnBrk="1" hangingPunct="1">
              <a:spcBef>
                <a:spcPct val="0"/>
              </a:spcBef>
              <a:buClrTx/>
              <a:buFontTx/>
              <a:buNone/>
            </a:pPr>
            <a:r>
              <a:rPr lang="en-US" altLang="en-US" sz="2400" dirty="0">
                <a:solidFill>
                  <a:schemeClr val="accent4"/>
                </a:solidFill>
              </a:rPr>
              <a:t>slides, </a:t>
            </a:r>
          </a:p>
          <a:p>
            <a:pPr eaLnBrk="1" hangingPunct="1">
              <a:spcBef>
                <a:spcPct val="0"/>
              </a:spcBef>
              <a:buClrTx/>
              <a:buFontTx/>
              <a:buNone/>
            </a:pPr>
            <a:r>
              <a:rPr lang="en-US" altLang="en-US" sz="2400" dirty="0" err="1">
                <a:solidFill>
                  <a:schemeClr val="accent4"/>
                </a:solidFill>
              </a:rPr>
              <a:t>homeworks</a:t>
            </a:r>
            <a:endParaRPr lang="en-US" altLang="en-US" sz="2400" dirty="0">
              <a:solidFill>
                <a:schemeClr val="accent4"/>
              </a:solidFill>
            </a:endParaRPr>
          </a:p>
        </p:txBody>
      </p:sp>
      <p:sp>
        <p:nvSpPr>
          <p:cNvPr id="6" name="Line 6">
            <a:extLst>
              <a:ext uri="{FF2B5EF4-FFF2-40B4-BE49-F238E27FC236}">
                <a16:creationId xmlns:a16="http://schemas.microsoft.com/office/drawing/2014/main" id="{0A4FE754-7BC0-F140-83A8-74F5C33C5CA2}"/>
              </a:ext>
            </a:extLst>
          </p:cNvPr>
          <p:cNvSpPr>
            <a:spLocks noChangeShapeType="1"/>
          </p:cNvSpPr>
          <p:nvPr/>
        </p:nvSpPr>
        <p:spPr bwMode="auto">
          <a:xfrm flipH="1" flipV="1">
            <a:off x="8839200" y="4663526"/>
            <a:ext cx="512763" cy="650876"/>
          </a:xfrm>
          <a:prstGeom prst="line">
            <a:avLst/>
          </a:prstGeom>
          <a:noFill/>
          <a:ln w="28575">
            <a:solidFill>
              <a:schemeClr val="accent4"/>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dirty="0">
              <a:solidFill>
                <a:schemeClr val="accent4"/>
              </a:solidFill>
            </a:endParaRPr>
          </a:p>
        </p:txBody>
      </p:sp>
      <p:sp>
        <p:nvSpPr>
          <p:cNvPr id="8" name="Slide Number Placeholder 4">
            <a:extLst>
              <a:ext uri="{FF2B5EF4-FFF2-40B4-BE49-F238E27FC236}">
                <a16:creationId xmlns:a16="http://schemas.microsoft.com/office/drawing/2014/main" id="{DF48AF1C-F977-9A47-A398-AAE22663BA7C}"/>
              </a:ext>
            </a:extLst>
          </p:cNvPr>
          <p:cNvSpPr txBox="1">
            <a:spLocks/>
          </p:cNvSpPr>
          <p:nvPr/>
        </p:nvSpPr>
        <p:spPr>
          <a:xfrm>
            <a:off x="4038600" y="6384554"/>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1</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821702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58450" y="2437585"/>
            <a:ext cx="7076536" cy="1384995"/>
          </a:xfrm>
          <a:prstGeom prst="rect">
            <a:avLst/>
          </a:prstGeom>
          <a:noFill/>
        </p:spPr>
        <p:txBody>
          <a:bodyPr wrap="square" rtlCol="0">
            <a:spAutoFit/>
          </a:bodyPr>
          <a:lstStyle/>
          <a:p>
            <a:pPr algn="ctr"/>
            <a:r>
              <a:rPr lang="en-US" sz="2800" i="1" dirty="0"/>
              <a:t>“</a:t>
            </a:r>
            <a:r>
              <a:rPr lang="en-US" sz="2800" i="1" dirty="0" err="1"/>
              <a:t>Yess</a:t>
            </a:r>
            <a:r>
              <a:rPr lang="en-US" sz="2800" i="1" dirty="0"/>
              <a:t>! </a:t>
            </a:r>
            <a:r>
              <a:rPr lang="en-US" sz="2800" i="1" dirty="0" err="1"/>
              <a:t>Yess</a:t>
            </a:r>
            <a:r>
              <a:rPr lang="en-US" sz="2800" i="1" dirty="0"/>
              <a:t>! Its ofﬁcial </a:t>
            </a:r>
            <a:r>
              <a:rPr lang="en-US" sz="2800" b="1" i="1" dirty="0"/>
              <a:t>Nintendo</a:t>
            </a:r>
            <a:r>
              <a:rPr lang="en-US" sz="2800" i="1" dirty="0"/>
              <a:t> announced today that they Will release the </a:t>
            </a:r>
            <a:r>
              <a:rPr lang="en-US" sz="2800" b="1" i="1" dirty="0"/>
              <a:t>Nintendo 3DS </a:t>
            </a:r>
            <a:r>
              <a:rPr lang="en-US" sz="2800" i="1" dirty="0"/>
              <a:t>in </a:t>
            </a:r>
            <a:r>
              <a:rPr lang="en-US" sz="2800" b="1" i="1" dirty="0"/>
              <a:t>north America march 27 </a:t>
            </a:r>
            <a:r>
              <a:rPr lang="en-US" sz="2800" i="1" dirty="0"/>
              <a:t>for </a:t>
            </a:r>
            <a:r>
              <a:rPr lang="en-US" sz="2800" b="1" i="1" dirty="0"/>
              <a:t>$250</a:t>
            </a:r>
            <a:r>
              <a:rPr lang="en-US" sz="2800" i="1" dirty="0"/>
              <a:t>”</a:t>
            </a:r>
          </a:p>
        </p:txBody>
      </p:sp>
      <p:graphicFrame>
        <p:nvGraphicFramePr>
          <p:cNvPr id="3" name="Table 2"/>
          <p:cNvGraphicFramePr>
            <a:graphicFrameLocks noGrp="1"/>
          </p:cNvGraphicFramePr>
          <p:nvPr/>
        </p:nvGraphicFramePr>
        <p:xfrm>
          <a:off x="2197010" y="4389359"/>
          <a:ext cx="8013790" cy="741680"/>
        </p:xfrm>
        <a:graphic>
          <a:graphicData uri="http://schemas.openxmlformats.org/drawingml/2006/table">
            <a:tbl>
              <a:tblPr firstRow="1" bandRow="1">
                <a:tableStyleId>{3C2FFA5D-87B4-456A-9821-1D502468CF0F}</a:tableStyleId>
              </a:tblPr>
              <a:tblGrid>
                <a:gridCol w="1602758">
                  <a:extLst>
                    <a:ext uri="{9D8B030D-6E8A-4147-A177-3AD203B41FA5}">
                      <a16:colId xmlns:a16="http://schemas.microsoft.com/office/drawing/2014/main" val="20000"/>
                    </a:ext>
                  </a:extLst>
                </a:gridCol>
                <a:gridCol w="1602758">
                  <a:extLst>
                    <a:ext uri="{9D8B030D-6E8A-4147-A177-3AD203B41FA5}">
                      <a16:colId xmlns:a16="http://schemas.microsoft.com/office/drawing/2014/main" val="20001"/>
                    </a:ext>
                  </a:extLst>
                </a:gridCol>
                <a:gridCol w="1602758">
                  <a:extLst>
                    <a:ext uri="{9D8B030D-6E8A-4147-A177-3AD203B41FA5}">
                      <a16:colId xmlns:a16="http://schemas.microsoft.com/office/drawing/2014/main" val="20002"/>
                    </a:ext>
                  </a:extLst>
                </a:gridCol>
                <a:gridCol w="1602758">
                  <a:extLst>
                    <a:ext uri="{9D8B030D-6E8A-4147-A177-3AD203B41FA5}">
                      <a16:colId xmlns:a16="http://schemas.microsoft.com/office/drawing/2014/main" val="20003"/>
                    </a:ext>
                  </a:extLst>
                </a:gridCol>
                <a:gridCol w="1602758">
                  <a:extLst>
                    <a:ext uri="{9D8B030D-6E8A-4147-A177-3AD203B41FA5}">
                      <a16:colId xmlns:a16="http://schemas.microsoft.com/office/drawing/2014/main" val="20004"/>
                    </a:ext>
                  </a:extLst>
                </a:gridCol>
              </a:tblGrid>
              <a:tr h="370840">
                <a:tc>
                  <a:txBody>
                    <a:bodyPr/>
                    <a:lstStyle/>
                    <a:p>
                      <a:r>
                        <a:rPr lang="en-US" dirty="0"/>
                        <a:t>COMPANY</a:t>
                      </a:r>
                    </a:p>
                  </a:txBody>
                  <a:tcPr/>
                </a:tc>
                <a:tc>
                  <a:txBody>
                    <a:bodyPr/>
                    <a:lstStyle/>
                    <a:p>
                      <a:r>
                        <a:rPr lang="en-US" dirty="0"/>
                        <a:t>PRODUCT</a:t>
                      </a:r>
                    </a:p>
                  </a:txBody>
                  <a:tcPr/>
                </a:tc>
                <a:tc>
                  <a:txBody>
                    <a:bodyPr/>
                    <a:lstStyle/>
                    <a:p>
                      <a:r>
                        <a:rPr lang="en-US" dirty="0"/>
                        <a:t>DATE</a:t>
                      </a:r>
                    </a:p>
                  </a:txBody>
                  <a:tcPr/>
                </a:tc>
                <a:tc>
                  <a:txBody>
                    <a:bodyPr/>
                    <a:lstStyle/>
                    <a:p>
                      <a:r>
                        <a:rPr lang="en-US" dirty="0"/>
                        <a:t>PRICE</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17" name="TextBox 16"/>
          <p:cNvSpPr txBox="1"/>
          <p:nvPr/>
        </p:nvSpPr>
        <p:spPr>
          <a:xfrm>
            <a:off x="2197010" y="5480989"/>
            <a:ext cx="1992778" cy="369332"/>
          </a:xfrm>
          <a:prstGeom prst="rect">
            <a:avLst/>
          </a:prstGeom>
          <a:noFill/>
        </p:spPr>
        <p:txBody>
          <a:bodyPr wrap="none" rtlCol="0">
            <a:spAutoFit/>
          </a:bodyPr>
          <a:lstStyle/>
          <a:p>
            <a:r>
              <a:rPr lang="en-US" b="1" dirty="0">
                <a:solidFill>
                  <a:schemeClr val="accent2"/>
                </a:solidFill>
              </a:rPr>
              <a:t>PRODUCT RELEASE</a:t>
            </a:r>
          </a:p>
        </p:txBody>
      </p:sp>
      <p:sp>
        <p:nvSpPr>
          <p:cNvPr id="7" name="Title 1"/>
          <p:cNvSpPr>
            <a:spLocks noGrp="1"/>
          </p:cNvSpPr>
          <p:nvPr>
            <p:ph type="title"/>
          </p:nvPr>
        </p:nvSpPr>
        <p:spPr>
          <a:xfrm>
            <a:off x="1981200" y="274638"/>
            <a:ext cx="8229600" cy="1143000"/>
          </a:xfrm>
        </p:spPr>
        <p:txBody>
          <a:bodyPr>
            <a:normAutofit/>
          </a:bodyPr>
          <a:lstStyle/>
          <a:p>
            <a:r>
              <a:rPr lang="en-US" dirty="0"/>
              <a:t>Social Media</a:t>
            </a:r>
          </a:p>
        </p:txBody>
      </p:sp>
      <p:sp>
        <p:nvSpPr>
          <p:cNvPr id="2" name="Slide Number Placeholder 1"/>
          <p:cNvSpPr>
            <a:spLocks noGrp="1"/>
          </p:cNvSpPr>
          <p:nvPr>
            <p:ph type="sldNum" sz="quarter" idx="12"/>
          </p:nvPr>
        </p:nvSpPr>
        <p:spPr/>
        <p:txBody>
          <a:bodyPr/>
          <a:lstStyle/>
          <a:p>
            <a:fld id="{E216AE2C-6153-E049-95F5-80F0548C7BC8}" type="slidenum">
              <a:rPr lang="en-US" smtClean="0"/>
              <a:t>10</a:t>
            </a:fld>
            <a:endParaRPr lang="en-US"/>
          </a:p>
        </p:txBody>
      </p:sp>
    </p:spTree>
    <p:extLst>
      <p:ext uri="{BB962C8B-B14F-4D97-AF65-F5344CB8AC3E}">
        <p14:creationId xmlns:p14="http://schemas.microsoft.com/office/powerpoint/2010/main" val="382639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58450" y="2403565"/>
            <a:ext cx="7076536" cy="1384995"/>
          </a:xfrm>
          <a:prstGeom prst="rect">
            <a:avLst/>
          </a:prstGeom>
          <a:noFill/>
        </p:spPr>
        <p:txBody>
          <a:bodyPr wrap="square" rtlCol="0">
            <a:spAutoFit/>
          </a:bodyPr>
          <a:lstStyle/>
          <a:p>
            <a:pPr algn="ctr"/>
            <a:r>
              <a:rPr lang="en-US" sz="2800" i="1" dirty="0"/>
              <a:t>“</a:t>
            </a:r>
            <a:r>
              <a:rPr lang="en-US" sz="2800" i="1" dirty="0" err="1"/>
              <a:t>Yess</a:t>
            </a:r>
            <a:r>
              <a:rPr lang="en-US" sz="2800" i="1" dirty="0"/>
              <a:t>! </a:t>
            </a:r>
            <a:r>
              <a:rPr lang="en-US" sz="2800" i="1" dirty="0" err="1"/>
              <a:t>Yess</a:t>
            </a:r>
            <a:r>
              <a:rPr lang="en-US" sz="2800" i="1" dirty="0"/>
              <a:t>! Its ofﬁcial </a:t>
            </a:r>
            <a:r>
              <a:rPr lang="en-US" sz="2800" b="1" i="1" dirty="0"/>
              <a:t>Nintendo</a:t>
            </a:r>
            <a:r>
              <a:rPr lang="en-US" sz="2800" i="1" dirty="0"/>
              <a:t> announced today that they Will release the </a:t>
            </a:r>
            <a:r>
              <a:rPr lang="en-US" sz="2800" b="1" i="1" dirty="0"/>
              <a:t>Nintendo 3DS </a:t>
            </a:r>
            <a:r>
              <a:rPr lang="en-US" sz="2800" i="1" dirty="0"/>
              <a:t>in </a:t>
            </a:r>
            <a:r>
              <a:rPr lang="en-US" sz="2800" b="1" i="1" dirty="0"/>
              <a:t>north America march 27 </a:t>
            </a:r>
            <a:r>
              <a:rPr lang="en-US" sz="2800" i="1" dirty="0"/>
              <a:t>for </a:t>
            </a:r>
            <a:r>
              <a:rPr lang="en-US" sz="2800" b="1" i="1" dirty="0"/>
              <a:t>$250</a:t>
            </a:r>
            <a:r>
              <a:rPr lang="en-US" sz="2800" i="1" dirty="0"/>
              <a:t>”</a:t>
            </a:r>
          </a:p>
        </p:txBody>
      </p:sp>
      <p:graphicFrame>
        <p:nvGraphicFramePr>
          <p:cNvPr id="3" name="Table 2"/>
          <p:cNvGraphicFramePr>
            <a:graphicFrameLocks noGrp="1"/>
          </p:cNvGraphicFramePr>
          <p:nvPr/>
        </p:nvGraphicFramePr>
        <p:xfrm>
          <a:off x="2197010" y="4525439"/>
          <a:ext cx="8013790" cy="741680"/>
        </p:xfrm>
        <a:graphic>
          <a:graphicData uri="http://schemas.openxmlformats.org/drawingml/2006/table">
            <a:tbl>
              <a:tblPr firstRow="1" bandRow="1">
                <a:tableStyleId>{3C2FFA5D-87B4-456A-9821-1D502468CF0F}</a:tableStyleId>
              </a:tblPr>
              <a:tblGrid>
                <a:gridCol w="1602758">
                  <a:extLst>
                    <a:ext uri="{9D8B030D-6E8A-4147-A177-3AD203B41FA5}">
                      <a16:colId xmlns:a16="http://schemas.microsoft.com/office/drawing/2014/main" val="20000"/>
                    </a:ext>
                  </a:extLst>
                </a:gridCol>
                <a:gridCol w="1602758">
                  <a:extLst>
                    <a:ext uri="{9D8B030D-6E8A-4147-A177-3AD203B41FA5}">
                      <a16:colId xmlns:a16="http://schemas.microsoft.com/office/drawing/2014/main" val="20001"/>
                    </a:ext>
                  </a:extLst>
                </a:gridCol>
                <a:gridCol w="1602758">
                  <a:extLst>
                    <a:ext uri="{9D8B030D-6E8A-4147-A177-3AD203B41FA5}">
                      <a16:colId xmlns:a16="http://schemas.microsoft.com/office/drawing/2014/main" val="20002"/>
                    </a:ext>
                  </a:extLst>
                </a:gridCol>
                <a:gridCol w="1602758">
                  <a:extLst>
                    <a:ext uri="{9D8B030D-6E8A-4147-A177-3AD203B41FA5}">
                      <a16:colId xmlns:a16="http://schemas.microsoft.com/office/drawing/2014/main" val="20003"/>
                    </a:ext>
                  </a:extLst>
                </a:gridCol>
                <a:gridCol w="1602758">
                  <a:extLst>
                    <a:ext uri="{9D8B030D-6E8A-4147-A177-3AD203B41FA5}">
                      <a16:colId xmlns:a16="http://schemas.microsoft.com/office/drawing/2014/main" val="20004"/>
                    </a:ext>
                  </a:extLst>
                </a:gridCol>
              </a:tblGrid>
              <a:tr h="370840">
                <a:tc>
                  <a:txBody>
                    <a:bodyPr/>
                    <a:lstStyle/>
                    <a:p>
                      <a:r>
                        <a:rPr lang="en-US" dirty="0"/>
                        <a:t>COMPANY</a:t>
                      </a:r>
                    </a:p>
                  </a:txBody>
                  <a:tcPr/>
                </a:tc>
                <a:tc>
                  <a:txBody>
                    <a:bodyPr/>
                    <a:lstStyle/>
                    <a:p>
                      <a:r>
                        <a:rPr lang="en-US" dirty="0"/>
                        <a:t>PRODUCT</a:t>
                      </a:r>
                    </a:p>
                  </a:txBody>
                  <a:tcPr/>
                </a:tc>
                <a:tc>
                  <a:txBody>
                    <a:bodyPr/>
                    <a:lstStyle/>
                    <a:p>
                      <a:r>
                        <a:rPr lang="en-US" dirty="0"/>
                        <a:t>DATE</a:t>
                      </a:r>
                    </a:p>
                  </a:txBody>
                  <a:tcPr/>
                </a:tc>
                <a:tc>
                  <a:txBody>
                    <a:bodyPr/>
                    <a:lstStyle/>
                    <a:p>
                      <a:r>
                        <a:rPr lang="en-US" dirty="0"/>
                        <a:t>PRICE</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r>
                        <a:rPr lang="en-US" dirty="0"/>
                        <a:t>Nintendo</a:t>
                      </a:r>
                    </a:p>
                  </a:txBody>
                  <a:tcPr/>
                </a:tc>
                <a:tc>
                  <a:txBody>
                    <a:bodyPr/>
                    <a:lstStyle/>
                    <a:p>
                      <a:r>
                        <a:rPr lang="en-US" dirty="0"/>
                        <a:t>3DS</a:t>
                      </a:r>
                    </a:p>
                  </a:txBody>
                  <a:tcPr/>
                </a:tc>
                <a:tc>
                  <a:txBody>
                    <a:bodyPr/>
                    <a:lstStyle/>
                    <a:p>
                      <a:r>
                        <a:rPr lang="en-US" dirty="0"/>
                        <a:t>March 27</a:t>
                      </a:r>
                    </a:p>
                  </a:txBody>
                  <a:tcPr/>
                </a:tc>
                <a:tc>
                  <a:txBody>
                    <a:bodyPr/>
                    <a:lstStyle/>
                    <a:p>
                      <a:r>
                        <a:rPr lang="en-US" dirty="0"/>
                        <a:t>$250</a:t>
                      </a:r>
                    </a:p>
                  </a:txBody>
                  <a:tcPr/>
                </a:tc>
                <a:tc>
                  <a:txBody>
                    <a:bodyPr/>
                    <a:lstStyle/>
                    <a:p>
                      <a:r>
                        <a:rPr lang="en-US" dirty="0"/>
                        <a:t>North America</a:t>
                      </a:r>
                    </a:p>
                  </a:txBody>
                  <a:tcPr/>
                </a:tc>
                <a:extLst>
                  <a:ext uri="{0D108BD9-81ED-4DB2-BD59-A6C34878D82A}">
                    <a16:rowId xmlns:a16="http://schemas.microsoft.com/office/drawing/2014/main" val="10001"/>
                  </a:ext>
                </a:extLst>
              </a:tr>
            </a:tbl>
          </a:graphicData>
        </a:graphic>
      </p:graphicFrame>
      <p:cxnSp>
        <p:nvCxnSpPr>
          <p:cNvPr id="6" name="Straight Arrow Connector 5"/>
          <p:cNvCxnSpPr/>
          <p:nvPr/>
        </p:nvCxnSpPr>
        <p:spPr>
          <a:xfrm flipH="1">
            <a:off x="3152254" y="2903098"/>
            <a:ext cx="3383866" cy="153286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4639393" y="3241848"/>
            <a:ext cx="4396285" cy="11941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159096" y="3696914"/>
            <a:ext cx="377024"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646234" y="3696914"/>
            <a:ext cx="673013"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197010" y="5412960"/>
            <a:ext cx="1992778" cy="369332"/>
          </a:xfrm>
          <a:prstGeom prst="rect">
            <a:avLst/>
          </a:prstGeom>
          <a:noFill/>
        </p:spPr>
        <p:txBody>
          <a:bodyPr wrap="none" rtlCol="0">
            <a:spAutoFit/>
          </a:bodyPr>
          <a:lstStyle/>
          <a:p>
            <a:r>
              <a:rPr lang="en-US" b="1" dirty="0">
                <a:solidFill>
                  <a:schemeClr val="accent2"/>
                </a:solidFill>
              </a:rPr>
              <a:t>PRODUCT RELEASE</a:t>
            </a:r>
          </a:p>
        </p:txBody>
      </p:sp>
      <p:cxnSp>
        <p:nvCxnSpPr>
          <p:cNvPr id="22" name="Straight Arrow Connector 21"/>
          <p:cNvCxnSpPr/>
          <p:nvPr/>
        </p:nvCxnSpPr>
        <p:spPr>
          <a:xfrm>
            <a:off x="5095987" y="3788560"/>
            <a:ext cx="3939691" cy="6474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1981200" y="274638"/>
            <a:ext cx="8229600" cy="1143000"/>
          </a:xfrm>
        </p:spPr>
        <p:txBody>
          <a:bodyPr>
            <a:normAutofit/>
          </a:bodyPr>
          <a:lstStyle/>
          <a:p>
            <a:r>
              <a:rPr lang="en-US" dirty="0"/>
              <a:t>Social Media</a:t>
            </a:r>
          </a:p>
        </p:txBody>
      </p:sp>
      <p:sp>
        <p:nvSpPr>
          <p:cNvPr id="13" name="Slide Number Placeholder 12"/>
          <p:cNvSpPr>
            <a:spLocks noGrp="1"/>
          </p:cNvSpPr>
          <p:nvPr>
            <p:ph type="sldNum" sz="quarter" idx="12"/>
          </p:nvPr>
        </p:nvSpPr>
        <p:spPr/>
        <p:txBody>
          <a:bodyPr/>
          <a:lstStyle/>
          <a:p>
            <a:fld id="{E216AE2C-6153-E049-95F5-80F0548C7BC8}" type="slidenum">
              <a:rPr lang="en-US" smtClean="0"/>
              <a:t>11</a:t>
            </a:fld>
            <a:endParaRPr lang="en-US"/>
          </a:p>
        </p:txBody>
      </p:sp>
    </p:spTree>
    <p:extLst>
      <p:ext uri="{BB962C8B-B14F-4D97-AF65-F5344CB8AC3E}">
        <p14:creationId xmlns:p14="http://schemas.microsoft.com/office/powerpoint/2010/main" val="3746092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4885767" y="2526225"/>
          <a:ext cx="5197265" cy="2286000"/>
        </p:xfrm>
        <a:graphic>
          <a:graphicData uri="http://schemas.openxmlformats.org/drawingml/2006/table">
            <a:tbl>
              <a:tblPr firstRow="1" bandRow="1">
                <a:tableStyleId>{69012ECD-51FC-41F1-AA8D-1B2483CD663E}</a:tableStyleId>
              </a:tblPr>
              <a:tblGrid>
                <a:gridCol w="1114839">
                  <a:extLst>
                    <a:ext uri="{9D8B030D-6E8A-4147-A177-3AD203B41FA5}">
                      <a16:colId xmlns:a16="http://schemas.microsoft.com/office/drawing/2014/main" val="20000"/>
                    </a:ext>
                  </a:extLst>
                </a:gridCol>
                <a:gridCol w="1019032">
                  <a:extLst>
                    <a:ext uri="{9D8B030D-6E8A-4147-A177-3AD203B41FA5}">
                      <a16:colId xmlns:a16="http://schemas.microsoft.com/office/drawing/2014/main" val="20001"/>
                    </a:ext>
                  </a:extLst>
                </a:gridCol>
                <a:gridCol w="1254606">
                  <a:extLst>
                    <a:ext uri="{9D8B030D-6E8A-4147-A177-3AD203B41FA5}">
                      <a16:colId xmlns:a16="http://schemas.microsoft.com/office/drawing/2014/main" val="20002"/>
                    </a:ext>
                  </a:extLst>
                </a:gridCol>
                <a:gridCol w="1808788">
                  <a:extLst>
                    <a:ext uri="{9D8B030D-6E8A-4147-A177-3AD203B41FA5}">
                      <a16:colId xmlns:a16="http://schemas.microsoft.com/office/drawing/2014/main" val="20003"/>
                    </a:ext>
                  </a:extLst>
                </a:gridCol>
              </a:tblGrid>
              <a:tr h="457200">
                <a:tc gridSpan="4">
                  <a:txBody>
                    <a:bodyPr/>
                    <a:lstStyle/>
                    <a:p>
                      <a:r>
                        <a:rPr lang="en-US" altLang="zh-CN" sz="2400" baseline="0" dirty="0"/>
                        <a:t>Structured </a:t>
                      </a:r>
                      <a:r>
                        <a:rPr lang="en-US" sz="2400" baseline="0" dirty="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57200">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Relation</a:t>
                      </a:r>
                    </a:p>
                  </a:txBody>
                  <a:tcPr/>
                </a:tc>
                <a:extLst>
                  <a:ext uri="{0D108BD9-81ED-4DB2-BD59-A6C34878D82A}">
                    <a16:rowId xmlns:a16="http://schemas.microsoft.com/office/drawing/2014/main" val="10001"/>
                  </a:ext>
                </a:extLst>
              </a:tr>
              <a:tr h="457200">
                <a:tc>
                  <a:txBody>
                    <a:bodyPr/>
                    <a:lstStyle/>
                    <a:p>
                      <a:r>
                        <a:rPr lang="en-US" sz="2400" dirty="0"/>
                        <a:t>T790M</a:t>
                      </a:r>
                    </a:p>
                  </a:txBody>
                  <a:tcPr/>
                </a:tc>
                <a:tc>
                  <a:txBody>
                    <a:bodyPr/>
                    <a:lstStyle/>
                    <a:p>
                      <a:r>
                        <a:rPr lang="en-US" sz="2400" dirty="0"/>
                        <a:t>EGFR</a:t>
                      </a:r>
                    </a:p>
                  </a:txBody>
                  <a:tcPr/>
                </a:tc>
                <a:tc>
                  <a:txBody>
                    <a:bodyPr/>
                    <a:lstStyle/>
                    <a:p>
                      <a:r>
                        <a:rPr lang="en-US" sz="2400" dirty="0"/>
                        <a:t>gefitinib</a:t>
                      </a:r>
                    </a:p>
                  </a:txBody>
                  <a:tcPr/>
                </a:tc>
                <a:tc>
                  <a:txBody>
                    <a:bodyPr/>
                    <a:lstStyle/>
                    <a:p>
                      <a:r>
                        <a:rPr lang="en-US" sz="2400" dirty="0"/>
                        <a:t>Resist</a:t>
                      </a:r>
                    </a:p>
                  </a:txBody>
                  <a:tcPr/>
                </a:tc>
                <a:extLst>
                  <a:ext uri="{0D108BD9-81ED-4DB2-BD59-A6C34878D82A}">
                    <a16:rowId xmlns:a16="http://schemas.microsoft.com/office/drawing/2014/main" val="10002"/>
                  </a:ext>
                </a:extLst>
              </a:tr>
              <a:tr h="457200">
                <a:tc>
                  <a:txBody>
                    <a:bodyPr/>
                    <a:lstStyle/>
                    <a:p>
                      <a:r>
                        <a:rPr lang="en-US" sz="2400" dirty="0"/>
                        <a:t>Obama</a:t>
                      </a:r>
                    </a:p>
                  </a:txBody>
                  <a:tcPr/>
                </a:tc>
                <a:tc>
                  <a:txBody>
                    <a:bodyPr/>
                    <a:lstStyle/>
                    <a:p>
                      <a:r>
                        <a:rPr lang="en-US" sz="2400" dirty="0"/>
                        <a:t>U.S.</a:t>
                      </a:r>
                    </a:p>
                  </a:txBody>
                  <a:tcPr/>
                </a:tc>
                <a:tc>
                  <a:txBody>
                    <a:bodyPr/>
                    <a:lstStyle/>
                    <a:p>
                      <a:endParaRPr lang="en-US" sz="2400" dirty="0"/>
                    </a:p>
                  </a:txBody>
                  <a:tcPr/>
                </a:tc>
                <a:tc>
                  <a:txBody>
                    <a:bodyPr/>
                    <a:lstStyle/>
                    <a:p>
                      <a:r>
                        <a:rPr lang="en-US" sz="2400" dirty="0"/>
                        <a:t>President_of</a:t>
                      </a:r>
                    </a:p>
                  </a:txBody>
                  <a:tcPr/>
                </a:tc>
                <a:extLst>
                  <a:ext uri="{0D108BD9-81ED-4DB2-BD59-A6C34878D82A}">
                    <a16:rowId xmlns:a16="http://schemas.microsoft.com/office/drawing/2014/main" val="10003"/>
                  </a:ext>
                </a:extLst>
              </a:tr>
              <a:tr h="457200">
                <a:tc>
                  <a:txBody>
                    <a:bodyPr/>
                    <a:lstStyle/>
                    <a:p>
                      <a:r>
                        <a:rPr lang="en-US" sz="2400" dirty="0"/>
                        <a:t>…</a:t>
                      </a:r>
                    </a:p>
                  </a:txBody>
                  <a:tcPr/>
                </a:tc>
                <a:tc>
                  <a:txBody>
                    <a:bodyPr/>
                    <a:lstStyle/>
                    <a:p>
                      <a:r>
                        <a:rPr lang="en-US" sz="2400" dirty="0"/>
                        <a:t>…</a:t>
                      </a:r>
                    </a:p>
                  </a:txBody>
                  <a:tcPr/>
                </a:tc>
                <a:tc>
                  <a:txBody>
                    <a:bodyPr/>
                    <a:lstStyle/>
                    <a:p>
                      <a:endParaRPr lang="en-US" sz="2400" dirty="0"/>
                    </a:p>
                  </a:txBody>
                  <a:tcPr/>
                </a:tc>
                <a:tc>
                  <a:txBody>
                    <a:bodyPr/>
                    <a:lstStyle/>
                    <a:p>
                      <a:r>
                        <a:rPr lang="en-US" sz="2400" dirty="0"/>
                        <a:t>…</a:t>
                      </a:r>
                    </a:p>
                  </a:txBody>
                  <a:tcPr/>
                </a:tc>
                <a:extLst>
                  <a:ext uri="{0D108BD9-81ED-4DB2-BD59-A6C34878D82A}">
                    <a16:rowId xmlns:a16="http://schemas.microsoft.com/office/drawing/2014/main" val="10004"/>
                  </a:ext>
                </a:extLst>
              </a:tr>
            </a:tbl>
          </a:graphicData>
        </a:graphic>
      </p:graphicFrame>
      <p:grpSp>
        <p:nvGrpSpPr>
          <p:cNvPr id="20" name="Group 19"/>
          <p:cNvGrpSpPr/>
          <p:nvPr/>
        </p:nvGrpSpPr>
        <p:grpSpPr>
          <a:xfrm>
            <a:off x="7927362" y="895602"/>
            <a:ext cx="2314990" cy="1084102"/>
            <a:chOff x="5327707" y="443624"/>
            <a:chExt cx="2314990" cy="1084102"/>
          </a:xfrm>
        </p:grpSpPr>
        <p:pic>
          <p:nvPicPr>
            <p:cNvPr id="10" name="Picture 9"/>
            <p:cNvPicPr>
              <a:picLocks noChangeAspect="1"/>
            </p:cNvPicPr>
            <p:nvPr/>
          </p:nvPicPr>
          <p:blipFill>
            <a:blip r:embed="rId3"/>
            <a:stretch>
              <a:fillRect/>
            </a:stretch>
          </p:blipFill>
          <p:spPr>
            <a:xfrm>
              <a:off x="5327707" y="443624"/>
              <a:ext cx="1084102" cy="1084102"/>
            </a:xfrm>
            <a:prstGeom prst="rect">
              <a:avLst/>
            </a:prstGeom>
          </p:spPr>
        </p:pic>
        <p:pic>
          <p:nvPicPr>
            <p:cNvPr id="13" name="Picture 12"/>
            <p:cNvPicPr>
              <a:picLocks noChangeAspect="1"/>
            </p:cNvPicPr>
            <p:nvPr/>
          </p:nvPicPr>
          <p:blipFill>
            <a:blip r:embed="rId4"/>
            <a:stretch>
              <a:fillRect/>
            </a:stretch>
          </p:blipFill>
          <p:spPr>
            <a:xfrm>
              <a:off x="6109557" y="564417"/>
              <a:ext cx="1533140" cy="867815"/>
            </a:xfrm>
            <a:prstGeom prst="rect">
              <a:avLst/>
            </a:prstGeom>
          </p:spPr>
        </p:pic>
      </p:grpSp>
      <p:pic>
        <p:nvPicPr>
          <p:cNvPr id="16" name="Picture 15"/>
          <p:cNvPicPr>
            <a:picLocks noChangeAspect="1"/>
          </p:cNvPicPr>
          <p:nvPr/>
        </p:nvPicPr>
        <p:blipFill>
          <a:blip r:embed="rId5"/>
          <a:stretch>
            <a:fillRect/>
          </a:stretch>
        </p:blipFill>
        <p:spPr>
          <a:xfrm>
            <a:off x="8049730" y="5009125"/>
            <a:ext cx="1549400" cy="1549400"/>
          </a:xfrm>
          <a:prstGeom prst="rect">
            <a:avLst/>
          </a:prstGeom>
        </p:spPr>
      </p:pic>
      <p:grpSp>
        <p:nvGrpSpPr>
          <p:cNvPr id="28" name="Group 27"/>
          <p:cNvGrpSpPr/>
          <p:nvPr/>
        </p:nvGrpSpPr>
        <p:grpSpPr>
          <a:xfrm>
            <a:off x="3707223" y="5168127"/>
            <a:ext cx="3189535" cy="1070752"/>
            <a:chOff x="2335970" y="4675003"/>
            <a:chExt cx="3189535" cy="1070752"/>
          </a:xfrm>
        </p:grpSpPr>
        <p:pic>
          <p:nvPicPr>
            <p:cNvPr id="27" name="Picture 26"/>
            <p:cNvPicPr>
              <a:picLocks noChangeAspect="1"/>
            </p:cNvPicPr>
            <p:nvPr/>
          </p:nvPicPr>
          <p:blipFill rotWithShape="1">
            <a:blip r:embed="rId6"/>
            <a:srcRect l="9697" t="30876" b="29070"/>
            <a:stretch/>
          </p:blipFill>
          <p:spPr>
            <a:xfrm>
              <a:off x="3934863" y="4887347"/>
              <a:ext cx="1590642" cy="705524"/>
            </a:xfrm>
            <a:prstGeom prst="rect">
              <a:avLst/>
            </a:prstGeom>
          </p:spPr>
        </p:pic>
        <p:pic>
          <p:nvPicPr>
            <p:cNvPr id="34" name="Picture 33"/>
            <p:cNvPicPr>
              <a:picLocks noChangeAspect="1"/>
            </p:cNvPicPr>
            <p:nvPr/>
          </p:nvPicPr>
          <p:blipFill>
            <a:blip r:embed="rId7"/>
            <a:stretch>
              <a:fillRect/>
            </a:stretch>
          </p:blipFill>
          <p:spPr>
            <a:xfrm>
              <a:off x="2335970" y="4675003"/>
              <a:ext cx="1598893" cy="1070752"/>
            </a:xfrm>
            <a:prstGeom prst="rect">
              <a:avLst/>
            </a:prstGeom>
          </p:spPr>
        </p:pic>
      </p:grpSp>
      <p:pic>
        <p:nvPicPr>
          <p:cNvPr id="58" name="Picture 57"/>
          <p:cNvPicPr>
            <a:picLocks noChangeAspect="1"/>
          </p:cNvPicPr>
          <p:nvPr/>
        </p:nvPicPr>
        <p:blipFill>
          <a:blip r:embed="rId8"/>
          <a:stretch>
            <a:fillRect/>
          </a:stretch>
        </p:blipFill>
        <p:spPr>
          <a:xfrm>
            <a:off x="2107123" y="3170342"/>
            <a:ext cx="1913711" cy="1076116"/>
          </a:xfrm>
          <a:prstGeom prst="rect">
            <a:avLst/>
          </a:prstGeom>
        </p:spPr>
      </p:pic>
      <p:grpSp>
        <p:nvGrpSpPr>
          <p:cNvPr id="71" name="Group 70"/>
          <p:cNvGrpSpPr/>
          <p:nvPr/>
        </p:nvGrpSpPr>
        <p:grpSpPr>
          <a:xfrm>
            <a:off x="4093731" y="320433"/>
            <a:ext cx="2063761" cy="1822644"/>
            <a:chOff x="883569" y="443624"/>
            <a:chExt cx="2063761" cy="1822644"/>
          </a:xfrm>
        </p:grpSpPr>
        <p:pic>
          <p:nvPicPr>
            <p:cNvPr id="72" name="Picture 71"/>
            <p:cNvPicPr>
              <a:picLocks noChangeAspect="1"/>
            </p:cNvPicPr>
            <p:nvPr/>
          </p:nvPicPr>
          <p:blipFill>
            <a:blip r:embed="rId9"/>
            <a:stretch>
              <a:fillRect/>
            </a:stretch>
          </p:blipFill>
          <p:spPr>
            <a:xfrm>
              <a:off x="883569" y="443624"/>
              <a:ext cx="2063761" cy="679755"/>
            </a:xfrm>
            <a:prstGeom prst="rect">
              <a:avLst/>
            </a:prstGeom>
          </p:spPr>
        </p:pic>
        <p:pic>
          <p:nvPicPr>
            <p:cNvPr id="73" name="Picture 72"/>
            <p:cNvPicPr>
              <a:picLocks noChangeAspect="1"/>
            </p:cNvPicPr>
            <p:nvPr/>
          </p:nvPicPr>
          <p:blipFill>
            <a:blip r:embed="rId10"/>
            <a:stretch>
              <a:fillRect/>
            </a:stretch>
          </p:blipFill>
          <p:spPr>
            <a:xfrm>
              <a:off x="1404769" y="1027170"/>
              <a:ext cx="1239098" cy="1239098"/>
            </a:xfrm>
            <a:prstGeom prst="rect">
              <a:avLst/>
            </a:prstGeom>
          </p:spPr>
        </p:pic>
      </p:grpSp>
      <p:grpSp>
        <p:nvGrpSpPr>
          <p:cNvPr id="5" name="Group 4"/>
          <p:cNvGrpSpPr/>
          <p:nvPr/>
        </p:nvGrpSpPr>
        <p:grpSpPr>
          <a:xfrm>
            <a:off x="4065661" y="1748874"/>
            <a:ext cx="4372733" cy="3685521"/>
            <a:chOff x="2541658" y="1748870"/>
            <a:chExt cx="4372733" cy="3685520"/>
          </a:xfrm>
        </p:grpSpPr>
        <p:sp>
          <p:nvSpPr>
            <p:cNvPr id="43" name="TextBox 42"/>
            <p:cNvSpPr txBox="1"/>
            <p:nvPr/>
          </p:nvSpPr>
          <p:spPr>
            <a:xfrm rot="19271410">
              <a:off x="6169102" y="1844960"/>
              <a:ext cx="412493" cy="461665"/>
            </a:xfrm>
            <a:prstGeom prst="rect">
              <a:avLst/>
            </a:prstGeom>
            <a:noFill/>
          </p:spPr>
          <p:txBody>
            <a:bodyPr wrap="none" rtlCol="0">
              <a:spAutoFit/>
            </a:bodyPr>
            <a:lstStyle/>
            <a:p>
              <a:r>
                <a:rPr lang="en-US" altLang="zh-CN" sz="2400" dirty="0">
                  <a:solidFill>
                    <a:srgbClr val="254061"/>
                  </a:solidFill>
                </a:rPr>
                <a:t>IE</a:t>
              </a:r>
              <a:endParaRPr lang="en-US" sz="2400" dirty="0">
                <a:solidFill>
                  <a:srgbClr val="254061"/>
                </a:solidFill>
              </a:endParaRPr>
            </a:p>
          </p:txBody>
        </p:sp>
        <p:sp>
          <p:nvSpPr>
            <p:cNvPr id="44" name="TextBox 43"/>
            <p:cNvSpPr txBox="1"/>
            <p:nvPr/>
          </p:nvSpPr>
          <p:spPr>
            <a:xfrm rot="2567775">
              <a:off x="4582294" y="1748870"/>
              <a:ext cx="412493" cy="461665"/>
            </a:xfrm>
            <a:prstGeom prst="rect">
              <a:avLst/>
            </a:prstGeom>
            <a:noFill/>
          </p:spPr>
          <p:txBody>
            <a:bodyPr wrap="none" rtlCol="0">
              <a:spAutoFit/>
            </a:bodyPr>
            <a:lstStyle/>
            <a:p>
              <a:r>
                <a:rPr lang="en-US" altLang="zh-CN" sz="2400" dirty="0">
                  <a:solidFill>
                    <a:schemeClr val="accent1">
                      <a:lumMod val="50000"/>
                    </a:schemeClr>
                  </a:solidFill>
                </a:rPr>
                <a:t>IE</a:t>
              </a:r>
              <a:endParaRPr lang="en-US" sz="2400" dirty="0">
                <a:solidFill>
                  <a:schemeClr val="accent1">
                    <a:lumMod val="50000"/>
                  </a:schemeClr>
                </a:solidFill>
              </a:endParaRPr>
            </a:p>
          </p:txBody>
        </p:sp>
        <p:sp>
          <p:nvSpPr>
            <p:cNvPr id="45" name="TextBox 44"/>
            <p:cNvSpPr txBox="1"/>
            <p:nvPr/>
          </p:nvSpPr>
          <p:spPr>
            <a:xfrm>
              <a:off x="5898987" y="4937294"/>
              <a:ext cx="412493" cy="461665"/>
            </a:xfrm>
            <a:prstGeom prst="rect">
              <a:avLst/>
            </a:prstGeom>
            <a:noFill/>
          </p:spPr>
          <p:txBody>
            <a:bodyPr wrap="none" rtlCol="0">
              <a:spAutoFit/>
            </a:bodyPr>
            <a:lstStyle/>
            <a:p>
              <a:r>
                <a:rPr lang="en-US" altLang="zh-CN" sz="2400" dirty="0"/>
                <a:t>IE</a:t>
              </a:r>
              <a:endParaRPr lang="en-US" sz="2400" dirty="0"/>
            </a:p>
          </p:txBody>
        </p:sp>
        <p:sp>
          <p:nvSpPr>
            <p:cNvPr id="46" name="TextBox 45"/>
            <p:cNvSpPr txBox="1"/>
            <p:nvPr/>
          </p:nvSpPr>
          <p:spPr>
            <a:xfrm>
              <a:off x="2657480" y="3246099"/>
              <a:ext cx="412493" cy="461665"/>
            </a:xfrm>
            <a:prstGeom prst="rect">
              <a:avLst/>
            </a:prstGeom>
            <a:noFill/>
          </p:spPr>
          <p:txBody>
            <a:bodyPr wrap="none" rtlCol="0">
              <a:spAutoFit/>
            </a:bodyPr>
            <a:lstStyle/>
            <a:p>
              <a:r>
                <a:rPr lang="en-US" altLang="zh-CN" sz="2400" dirty="0"/>
                <a:t>IE</a:t>
              </a:r>
              <a:endParaRPr lang="en-US" sz="2400" dirty="0"/>
            </a:p>
          </p:txBody>
        </p:sp>
        <p:sp>
          <p:nvSpPr>
            <p:cNvPr id="47" name="TextBox 46"/>
            <p:cNvSpPr txBox="1"/>
            <p:nvPr/>
          </p:nvSpPr>
          <p:spPr>
            <a:xfrm>
              <a:off x="4481973" y="4972725"/>
              <a:ext cx="412493" cy="461665"/>
            </a:xfrm>
            <a:prstGeom prst="rect">
              <a:avLst/>
            </a:prstGeom>
            <a:noFill/>
          </p:spPr>
          <p:txBody>
            <a:bodyPr wrap="none" rtlCol="0">
              <a:spAutoFit/>
            </a:bodyPr>
            <a:lstStyle/>
            <a:p>
              <a:r>
                <a:rPr lang="en-US" altLang="zh-CN" sz="2400" dirty="0"/>
                <a:t>IE</a:t>
              </a:r>
              <a:endParaRPr lang="en-US" sz="2400" dirty="0"/>
            </a:p>
          </p:txBody>
        </p:sp>
        <p:grpSp>
          <p:nvGrpSpPr>
            <p:cNvPr id="4" name="Group 3"/>
            <p:cNvGrpSpPr/>
            <p:nvPr/>
          </p:nvGrpSpPr>
          <p:grpSpPr>
            <a:xfrm>
              <a:off x="2541658" y="2122567"/>
              <a:ext cx="4372733" cy="3086662"/>
              <a:chOff x="2541658" y="2122567"/>
              <a:chExt cx="4372733" cy="3086662"/>
            </a:xfrm>
          </p:grpSpPr>
          <p:sp>
            <p:nvSpPr>
              <p:cNvPr id="101" name="Right Arrow 100"/>
              <p:cNvSpPr/>
              <p:nvPr/>
            </p:nvSpPr>
            <p:spPr>
              <a:xfrm rot="2589067">
                <a:off x="4309487" y="2122567"/>
                <a:ext cx="684538" cy="2106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ight Arrow 101"/>
              <p:cNvSpPr/>
              <p:nvPr/>
            </p:nvSpPr>
            <p:spPr>
              <a:xfrm rot="8542866">
                <a:off x="6174302" y="2172176"/>
                <a:ext cx="740089" cy="180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ight Arrow 102"/>
              <p:cNvSpPr/>
              <p:nvPr/>
            </p:nvSpPr>
            <p:spPr>
              <a:xfrm>
                <a:off x="2541658" y="3606343"/>
                <a:ext cx="760343"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ight Arrow 103"/>
              <p:cNvSpPr/>
              <p:nvPr/>
            </p:nvSpPr>
            <p:spPr>
              <a:xfrm rot="19399562">
                <a:off x="4004760" y="5001683"/>
                <a:ext cx="872795"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ight Arrow 104"/>
              <p:cNvSpPr/>
              <p:nvPr/>
            </p:nvSpPr>
            <p:spPr>
              <a:xfrm rot="13496120">
                <a:off x="6041933" y="4989633"/>
                <a:ext cx="697186" cy="1927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12</a:t>
            </a:fld>
            <a:endParaRPr lang="en-US"/>
          </a:p>
        </p:txBody>
      </p:sp>
    </p:spTree>
    <p:extLst>
      <p:ext uri="{BB962C8B-B14F-4D97-AF65-F5344CB8AC3E}">
        <p14:creationId xmlns:p14="http://schemas.microsoft.com/office/powerpoint/2010/main" val="34536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a:t>
            </a:r>
            <a:r>
              <a:rPr lang="en-US" dirty="0" err="1"/>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1981203" y="1656907"/>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13</a:t>
            </a:fld>
            <a:endParaRPr lang="en-US"/>
          </a:p>
        </p:txBody>
      </p:sp>
    </p:spTree>
    <p:extLst>
      <p:ext uri="{BB962C8B-B14F-4D97-AF65-F5344CB8AC3E}">
        <p14:creationId xmlns:p14="http://schemas.microsoft.com/office/powerpoint/2010/main" val="479759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2958711" y="300483"/>
          <a:ext cx="5929240" cy="2743200"/>
        </p:xfrm>
        <a:graphic>
          <a:graphicData uri="http://schemas.openxmlformats.org/drawingml/2006/table">
            <a:tbl>
              <a:tblPr firstRow="1" bandRow="1">
                <a:tableStyleId>{69012ECD-51FC-41F1-AA8D-1B2483CD663E}</a:tableStyleId>
              </a:tblPr>
              <a:tblGrid>
                <a:gridCol w="1726109">
                  <a:extLst>
                    <a:ext uri="{9D8B030D-6E8A-4147-A177-3AD203B41FA5}">
                      <a16:colId xmlns:a16="http://schemas.microsoft.com/office/drawing/2014/main" val="20000"/>
                    </a:ext>
                  </a:extLst>
                </a:gridCol>
                <a:gridCol w="957347">
                  <a:extLst>
                    <a:ext uri="{9D8B030D-6E8A-4147-A177-3AD203B41FA5}">
                      <a16:colId xmlns:a16="http://schemas.microsoft.com/office/drawing/2014/main" val="20001"/>
                    </a:ext>
                  </a:extLst>
                </a:gridCol>
                <a:gridCol w="1270089">
                  <a:extLst>
                    <a:ext uri="{9D8B030D-6E8A-4147-A177-3AD203B41FA5}">
                      <a16:colId xmlns:a16="http://schemas.microsoft.com/office/drawing/2014/main" val="20002"/>
                    </a:ext>
                  </a:extLst>
                </a:gridCol>
                <a:gridCol w="1975695">
                  <a:extLst>
                    <a:ext uri="{9D8B030D-6E8A-4147-A177-3AD203B41FA5}">
                      <a16:colId xmlns:a16="http://schemas.microsoft.com/office/drawing/2014/main" val="20003"/>
                    </a:ext>
                  </a:extLst>
                </a:gridCol>
              </a:tblGrid>
              <a:tr h="457200">
                <a:tc gridSpan="4">
                  <a:txBody>
                    <a:bodyPr/>
                    <a:lstStyle/>
                    <a:p>
                      <a:r>
                        <a:rPr lang="en-US" altLang="zh-CN" sz="2400" baseline="0" dirty="0"/>
                        <a:t>Structured </a:t>
                      </a:r>
                      <a:r>
                        <a:rPr lang="en-US" sz="2400" baseline="0" dirty="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57200">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Relation</a:t>
                      </a:r>
                    </a:p>
                  </a:txBody>
                  <a:tcPr/>
                </a:tc>
                <a:extLst>
                  <a:ext uri="{0D108BD9-81ED-4DB2-BD59-A6C34878D82A}">
                    <a16:rowId xmlns:a16="http://schemas.microsoft.com/office/drawing/2014/main" val="10001"/>
                  </a:ext>
                </a:extLst>
              </a:tr>
              <a:tr h="457200">
                <a:tc>
                  <a:txBody>
                    <a:bodyPr/>
                    <a:lstStyle/>
                    <a:p>
                      <a:r>
                        <a:rPr lang="en-US" sz="2400" dirty="0"/>
                        <a:t>T790M</a:t>
                      </a:r>
                    </a:p>
                  </a:txBody>
                  <a:tcPr/>
                </a:tc>
                <a:tc>
                  <a:txBody>
                    <a:bodyPr/>
                    <a:lstStyle/>
                    <a:p>
                      <a:r>
                        <a:rPr lang="en-US" sz="2400" dirty="0"/>
                        <a:t>EGFR</a:t>
                      </a:r>
                    </a:p>
                  </a:txBody>
                  <a:tcPr/>
                </a:tc>
                <a:tc>
                  <a:txBody>
                    <a:bodyPr/>
                    <a:lstStyle/>
                    <a:p>
                      <a:r>
                        <a:rPr lang="en-US" sz="2400" dirty="0"/>
                        <a:t>gefitinib</a:t>
                      </a:r>
                    </a:p>
                  </a:txBody>
                  <a:tcPr/>
                </a:tc>
                <a:tc>
                  <a:txBody>
                    <a:bodyPr/>
                    <a:lstStyle/>
                    <a:p>
                      <a:r>
                        <a:rPr lang="en-US" sz="2400" dirty="0"/>
                        <a:t>Resist</a:t>
                      </a:r>
                    </a:p>
                  </a:txBody>
                  <a:tcPr/>
                </a:tc>
                <a:extLst>
                  <a:ext uri="{0D108BD9-81ED-4DB2-BD59-A6C34878D82A}">
                    <a16:rowId xmlns:a16="http://schemas.microsoft.com/office/drawing/2014/main" val="10002"/>
                  </a:ext>
                </a:extLst>
              </a:tr>
              <a:tr h="457200">
                <a:tc>
                  <a:txBody>
                    <a:bodyPr/>
                    <a:lstStyle/>
                    <a:p>
                      <a:r>
                        <a:rPr lang="en-US" sz="2400" dirty="0"/>
                        <a:t>Obama</a:t>
                      </a:r>
                    </a:p>
                  </a:txBody>
                  <a:tcPr/>
                </a:tc>
                <a:tc>
                  <a:txBody>
                    <a:bodyPr/>
                    <a:lstStyle/>
                    <a:p>
                      <a:r>
                        <a:rPr lang="en-US" sz="2400" dirty="0"/>
                        <a:t>U.S.</a:t>
                      </a:r>
                    </a:p>
                  </a:txBody>
                  <a:tcPr/>
                </a:tc>
                <a:tc>
                  <a:txBody>
                    <a:bodyPr/>
                    <a:lstStyle/>
                    <a:p>
                      <a:endParaRPr lang="en-US" sz="2400" dirty="0"/>
                    </a:p>
                  </a:txBody>
                  <a:tcPr/>
                </a:tc>
                <a:tc>
                  <a:txBody>
                    <a:bodyPr/>
                    <a:lstStyle/>
                    <a:p>
                      <a:r>
                        <a:rPr lang="en-US" sz="2400" dirty="0"/>
                        <a:t>President_of</a:t>
                      </a:r>
                    </a:p>
                  </a:txBody>
                  <a:tcPr/>
                </a:tc>
                <a:extLst>
                  <a:ext uri="{0D108BD9-81ED-4DB2-BD59-A6C34878D82A}">
                    <a16:rowId xmlns:a16="http://schemas.microsoft.com/office/drawing/2014/main" val="10003"/>
                  </a:ext>
                </a:extLst>
              </a:tr>
              <a:tr h="457200">
                <a:tc>
                  <a:txBody>
                    <a:bodyPr/>
                    <a:lstStyle/>
                    <a:p>
                      <a:r>
                        <a:rPr lang="en-US" sz="2400" dirty="0"/>
                        <a:t>Philadelphia</a:t>
                      </a:r>
                    </a:p>
                  </a:txBody>
                  <a:tcPr/>
                </a:tc>
                <a:tc>
                  <a:txBody>
                    <a:bodyPr/>
                    <a:lstStyle/>
                    <a:p>
                      <a:r>
                        <a:rPr lang="en-US" sz="2400" dirty="0"/>
                        <a:t>PA.</a:t>
                      </a:r>
                    </a:p>
                  </a:txBody>
                  <a:tcPr/>
                </a:tc>
                <a:tc>
                  <a:txBody>
                    <a:bodyPr/>
                    <a:lstStyle/>
                    <a:p>
                      <a:endParaRPr lang="en-US" sz="2400" dirty="0"/>
                    </a:p>
                  </a:txBody>
                  <a:tcPr/>
                </a:tc>
                <a:tc>
                  <a:txBody>
                    <a:bodyPr/>
                    <a:lstStyle/>
                    <a:p>
                      <a:r>
                        <a:rPr lang="en-US" sz="2400" dirty="0"/>
                        <a:t>Locate_in</a:t>
                      </a:r>
                    </a:p>
                  </a:txBody>
                  <a:tcPr/>
                </a:tc>
                <a:extLst>
                  <a:ext uri="{0D108BD9-81ED-4DB2-BD59-A6C34878D82A}">
                    <a16:rowId xmlns:a16="http://schemas.microsoft.com/office/drawing/2014/main" val="10004"/>
                  </a:ext>
                </a:extLst>
              </a:tr>
              <a:tr h="457200">
                <a:tc>
                  <a:txBody>
                    <a:bodyPr/>
                    <a:lstStyle/>
                    <a:p>
                      <a:r>
                        <a:rPr lang="en-US" sz="2400" dirty="0"/>
                        <a:t>…</a:t>
                      </a:r>
                    </a:p>
                  </a:txBody>
                  <a:tcPr/>
                </a:tc>
                <a:tc>
                  <a:txBody>
                    <a:bodyPr/>
                    <a:lstStyle/>
                    <a:p>
                      <a:r>
                        <a:rPr lang="en-US" sz="2400" dirty="0"/>
                        <a:t>…</a:t>
                      </a:r>
                    </a:p>
                  </a:txBody>
                  <a:tcPr/>
                </a:tc>
                <a:tc>
                  <a:txBody>
                    <a:bodyPr/>
                    <a:lstStyle/>
                    <a:p>
                      <a:endParaRPr lang="en-US" sz="2400" dirty="0"/>
                    </a:p>
                  </a:txBody>
                  <a:tcPr/>
                </a:tc>
                <a:tc>
                  <a:txBody>
                    <a:bodyPr/>
                    <a:lstStyle/>
                    <a:p>
                      <a:r>
                        <a:rPr lang="en-US" sz="2400" dirty="0"/>
                        <a:t>…</a:t>
                      </a:r>
                    </a:p>
                  </a:txBody>
                  <a:tcPr/>
                </a:tc>
                <a:extLst>
                  <a:ext uri="{0D108BD9-81ED-4DB2-BD59-A6C34878D82A}">
                    <a16:rowId xmlns:a16="http://schemas.microsoft.com/office/drawing/2014/main" val="10005"/>
                  </a:ext>
                </a:extLst>
              </a:tr>
            </a:tbl>
          </a:graphicData>
        </a:graphic>
      </p:graphicFrame>
      <p:pic>
        <p:nvPicPr>
          <p:cNvPr id="25" name="Picture 24"/>
          <p:cNvPicPr>
            <a:picLocks noChangeAspect="1"/>
          </p:cNvPicPr>
          <p:nvPr/>
        </p:nvPicPr>
        <p:blipFill>
          <a:blip r:embed="rId3"/>
          <a:stretch>
            <a:fillRect/>
          </a:stretch>
        </p:blipFill>
        <p:spPr>
          <a:xfrm>
            <a:off x="6111084" y="3081578"/>
            <a:ext cx="4300199" cy="2418862"/>
          </a:xfrm>
          <a:prstGeom prst="rect">
            <a:avLst/>
          </a:prstGeom>
        </p:spPr>
      </p:pic>
      <p:pic>
        <p:nvPicPr>
          <p:cNvPr id="5" name="Picture 4"/>
          <p:cNvPicPr>
            <a:picLocks noChangeAspect="1"/>
          </p:cNvPicPr>
          <p:nvPr/>
        </p:nvPicPr>
        <p:blipFill>
          <a:blip r:embed="rId4"/>
          <a:stretch>
            <a:fillRect/>
          </a:stretch>
        </p:blipFill>
        <p:spPr>
          <a:xfrm>
            <a:off x="1743337" y="3088574"/>
            <a:ext cx="4290772" cy="2411866"/>
          </a:xfrm>
          <a:prstGeom prst="rect">
            <a:avLst/>
          </a:prstGeom>
        </p:spPr>
      </p:pic>
      <p:pic>
        <p:nvPicPr>
          <p:cNvPr id="10" name="Picture 9"/>
          <p:cNvPicPr>
            <a:picLocks noChangeAspect="1"/>
          </p:cNvPicPr>
          <p:nvPr/>
        </p:nvPicPr>
        <p:blipFill>
          <a:blip r:embed="rId5"/>
          <a:stretch>
            <a:fillRect/>
          </a:stretch>
        </p:blipFill>
        <p:spPr>
          <a:xfrm>
            <a:off x="4640904" y="3983996"/>
            <a:ext cx="4088423" cy="2245281"/>
          </a:xfrm>
          <a:prstGeom prst="rect">
            <a:avLst/>
          </a:prstGeom>
        </p:spPr>
      </p:pic>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14</a:t>
            </a:fld>
            <a:endParaRPr lang="en-US"/>
          </a:p>
        </p:txBody>
      </p:sp>
    </p:spTree>
    <p:extLst>
      <p:ext uri="{BB962C8B-B14F-4D97-AF65-F5344CB8AC3E}">
        <p14:creationId xmlns:p14="http://schemas.microsoft.com/office/powerpoint/2010/main" val="27014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BE0F-3F9A-4C46-AAA4-39B54E163195}"/>
              </a:ext>
            </a:extLst>
          </p:cNvPr>
          <p:cNvSpPr>
            <a:spLocks noGrp="1"/>
          </p:cNvSpPr>
          <p:nvPr>
            <p:ph type="title"/>
          </p:nvPr>
        </p:nvSpPr>
        <p:spPr/>
        <p:txBody>
          <a:bodyPr/>
          <a:lstStyle/>
          <a:p>
            <a:r>
              <a:rPr lang="en-US" dirty="0"/>
              <a:t>Named Entities</a:t>
            </a:r>
          </a:p>
        </p:txBody>
      </p:sp>
      <p:sp>
        <p:nvSpPr>
          <p:cNvPr id="3" name="Content Placeholder 2">
            <a:extLst>
              <a:ext uri="{FF2B5EF4-FFF2-40B4-BE49-F238E27FC236}">
                <a16:creationId xmlns:a16="http://schemas.microsoft.com/office/drawing/2014/main" id="{0A091202-9596-4F46-8496-869866B4AE2A}"/>
              </a:ext>
            </a:extLst>
          </p:cNvPr>
          <p:cNvSpPr>
            <a:spLocks noGrp="1"/>
          </p:cNvSpPr>
          <p:nvPr>
            <p:ph idx="1"/>
          </p:nvPr>
        </p:nvSpPr>
        <p:spPr>
          <a:xfrm>
            <a:off x="1097281" y="1600200"/>
            <a:ext cx="10561319" cy="4953000"/>
          </a:xfrm>
        </p:spPr>
        <p:txBody>
          <a:bodyPr>
            <a:normAutofit/>
          </a:bodyPr>
          <a:lstStyle/>
          <a:p>
            <a:pPr lvl="1"/>
            <a:r>
              <a:rPr lang="en-US" sz="3500" b="1" dirty="0"/>
              <a:t>Named entity</a:t>
            </a:r>
            <a:r>
              <a:rPr lang="en-US" sz="3500" dirty="0"/>
              <a:t>, in its core usage, means anything that can be referred to with a proper name. Most common 4 tags:</a:t>
            </a:r>
          </a:p>
          <a:p>
            <a:pPr marL="858838" lvl="2" indent="-277813"/>
            <a:r>
              <a:rPr lang="en-US" sz="3500" dirty="0">
                <a:solidFill>
                  <a:srgbClr val="C00000"/>
                </a:solidFill>
              </a:rPr>
              <a:t>PER</a:t>
            </a:r>
            <a:r>
              <a:rPr lang="en-US" sz="3500" dirty="0"/>
              <a:t> (Person): “</a:t>
            </a:r>
            <a:r>
              <a:rPr lang="en-US" sz="3500" dirty="0">
                <a:solidFill>
                  <a:srgbClr val="0000FF"/>
                </a:solidFill>
              </a:rPr>
              <a:t>Marie Curie</a:t>
            </a:r>
            <a:r>
              <a:rPr lang="en-US" sz="3500" dirty="0"/>
              <a:t>”</a:t>
            </a:r>
          </a:p>
          <a:p>
            <a:pPr marL="858838" lvl="2" indent="-277813"/>
            <a:r>
              <a:rPr lang="en-US" sz="3500" dirty="0">
                <a:solidFill>
                  <a:srgbClr val="C00000"/>
                </a:solidFill>
              </a:rPr>
              <a:t>LOC</a:t>
            </a:r>
            <a:r>
              <a:rPr lang="en-US" sz="3500" dirty="0"/>
              <a:t> (Location): “</a:t>
            </a:r>
            <a:r>
              <a:rPr lang="en-US" sz="3500" dirty="0">
                <a:solidFill>
                  <a:srgbClr val="0000FF"/>
                </a:solidFill>
              </a:rPr>
              <a:t>New York City</a:t>
            </a:r>
            <a:r>
              <a:rPr lang="en-US" sz="3500" dirty="0"/>
              <a:t>” </a:t>
            </a:r>
          </a:p>
          <a:p>
            <a:pPr marL="858838" lvl="2" indent="-277813"/>
            <a:r>
              <a:rPr lang="en-US" sz="3500" dirty="0">
                <a:solidFill>
                  <a:srgbClr val="C00000"/>
                </a:solidFill>
              </a:rPr>
              <a:t>ORG</a:t>
            </a:r>
            <a:r>
              <a:rPr lang="en-US" sz="3500" dirty="0"/>
              <a:t> (Organization): “</a:t>
            </a:r>
            <a:r>
              <a:rPr lang="en-US" sz="3500" dirty="0">
                <a:solidFill>
                  <a:srgbClr val="0000FF"/>
                </a:solidFill>
              </a:rPr>
              <a:t>Stanford University</a:t>
            </a:r>
            <a:r>
              <a:rPr lang="en-US" sz="3500" dirty="0"/>
              <a:t>”</a:t>
            </a:r>
          </a:p>
          <a:p>
            <a:pPr marL="858838" lvl="2" indent="-277813"/>
            <a:r>
              <a:rPr lang="en-US" sz="3500" dirty="0">
                <a:solidFill>
                  <a:srgbClr val="C00000"/>
                </a:solidFill>
              </a:rPr>
              <a:t>GPE</a:t>
            </a:r>
            <a:r>
              <a:rPr lang="en-US" sz="3500" dirty="0"/>
              <a:t> (Geo-Political Entity): "</a:t>
            </a:r>
            <a:r>
              <a:rPr lang="en-US" sz="3500" dirty="0">
                <a:solidFill>
                  <a:srgbClr val="0000FF"/>
                </a:solidFill>
              </a:rPr>
              <a:t>Boulder, Colorado</a:t>
            </a:r>
            <a:r>
              <a:rPr lang="en-US" sz="3500" dirty="0"/>
              <a:t>"</a:t>
            </a:r>
            <a:endParaRPr lang="en-US" dirty="0"/>
          </a:p>
          <a:p>
            <a:pPr lvl="1"/>
            <a:r>
              <a:rPr lang="en-US" dirty="0"/>
              <a:t>Often multi-word phrases</a:t>
            </a:r>
          </a:p>
          <a:p>
            <a:pPr lvl="1"/>
            <a:r>
              <a:rPr lang="en-US" dirty="0"/>
              <a:t>But the term is also extended to things that aren't entities:</a:t>
            </a:r>
          </a:p>
          <a:p>
            <a:pPr lvl="2"/>
            <a:r>
              <a:rPr lang="en-US" dirty="0"/>
              <a:t>dates, times, prices</a:t>
            </a:r>
          </a:p>
          <a:p>
            <a:pPr lvl="2"/>
            <a:endParaRPr lang="en-US" dirty="0"/>
          </a:p>
          <a:p>
            <a:pPr lvl="1"/>
            <a:endParaRPr lang="en-US" dirty="0"/>
          </a:p>
          <a:p>
            <a:pPr lvl="1"/>
            <a:endParaRPr lang="en-US" dirty="0"/>
          </a:p>
        </p:txBody>
      </p:sp>
    </p:spTree>
    <p:extLst>
      <p:ext uri="{BB962C8B-B14F-4D97-AF65-F5344CB8AC3E}">
        <p14:creationId xmlns:p14="http://schemas.microsoft.com/office/powerpoint/2010/main" val="3764318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p:txBody>
          <a:bodyPr>
            <a:normAutofit/>
          </a:bodyPr>
          <a:lstStyle/>
          <a:p>
            <a:r>
              <a:rPr lang="en-US" sz="2400" dirty="0"/>
              <a:t>Task: identify all mentions of named entities (people, organizations, locations, dates) and tag their types from natural language texts.</a:t>
            </a:r>
          </a:p>
        </p:txBody>
      </p:sp>
      <p:pic>
        <p:nvPicPr>
          <p:cNvPr id="4" name="Picture 3"/>
          <p:cNvPicPr>
            <a:picLocks noChangeAspect="1"/>
          </p:cNvPicPr>
          <p:nvPr/>
        </p:nvPicPr>
        <p:blipFill>
          <a:blip r:embed="rId2"/>
          <a:stretch>
            <a:fillRect/>
          </a:stretch>
        </p:blipFill>
        <p:spPr>
          <a:xfrm>
            <a:off x="2829911" y="2697396"/>
            <a:ext cx="6709454" cy="3320142"/>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16</a:t>
            </a:fld>
            <a:endParaRPr lang="en-US"/>
          </a:p>
        </p:txBody>
      </p:sp>
    </p:spTree>
    <p:extLst>
      <p:ext uri="{BB962C8B-B14F-4D97-AF65-F5344CB8AC3E}">
        <p14:creationId xmlns:p14="http://schemas.microsoft.com/office/powerpoint/2010/main" val="3781140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0D57-B663-0E45-B8A5-E0DA54807D14}"/>
              </a:ext>
            </a:extLst>
          </p:cNvPr>
          <p:cNvSpPr>
            <a:spLocks noGrp="1"/>
          </p:cNvSpPr>
          <p:nvPr>
            <p:ph type="title"/>
          </p:nvPr>
        </p:nvSpPr>
        <p:spPr/>
        <p:txBody>
          <a:bodyPr/>
          <a:lstStyle/>
          <a:p>
            <a:r>
              <a:rPr lang="en-US" dirty="0"/>
              <a:t>NERs are very common in texts</a:t>
            </a:r>
          </a:p>
        </p:txBody>
      </p:sp>
      <p:pic>
        <p:nvPicPr>
          <p:cNvPr id="5" name="Content Placeholder 4">
            <a:extLst>
              <a:ext uri="{FF2B5EF4-FFF2-40B4-BE49-F238E27FC236}">
                <a16:creationId xmlns:a16="http://schemas.microsoft.com/office/drawing/2014/main" id="{B1E60883-D3FF-3640-92CD-DA7FF18338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0052" y="1711751"/>
            <a:ext cx="10338537" cy="3434497"/>
          </a:xfrm>
        </p:spPr>
      </p:pic>
    </p:spTree>
    <p:extLst>
      <p:ext uri="{BB962C8B-B14F-4D97-AF65-F5344CB8AC3E}">
        <p14:creationId xmlns:p14="http://schemas.microsoft.com/office/powerpoint/2010/main" val="195302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Applications</a:t>
            </a:r>
          </a:p>
        </p:txBody>
      </p:sp>
      <p:sp>
        <p:nvSpPr>
          <p:cNvPr id="3" name="Content Placeholder 2"/>
          <p:cNvSpPr>
            <a:spLocks noGrp="1"/>
          </p:cNvSpPr>
          <p:nvPr>
            <p:ph idx="1"/>
          </p:nvPr>
        </p:nvSpPr>
        <p:spPr>
          <a:xfrm>
            <a:off x="1981200" y="1600201"/>
            <a:ext cx="8229600" cy="4880569"/>
          </a:xfrm>
        </p:spPr>
        <p:txBody>
          <a:bodyPr>
            <a:normAutofit/>
          </a:bodyPr>
          <a:lstStyle/>
          <a:p>
            <a:r>
              <a:rPr lang="en-US" dirty="0"/>
              <a:t>Question Answering</a:t>
            </a:r>
          </a:p>
          <a:p>
            <a:pPr lvl="1"/>
            <a:r>
              <a:rPr lang="en-US" i="1" dirty="0"/>
              <a:t>Which companies are releasing new smartphones new products in Europe this Spring?</a:t>
            </a:r>
          </a:p>
          <a:p>
            <a:pPr lvl="1"/>
            <a:r>
              <a:rPr lang="en-US" i="1" dirty="0"/>
              <a:t>Alert me anytime a new smartphone is announced in the U.S.</a:t>
            </a:r>
          </a:p>
          <a:p>
            <a:r>
              <a:rPr lang="en-US" dirty="0"/>
              <a:t>Sentiment Analysis</a:t>
            </a:r>
          </a:p>
          <a:p>
            <a:pPr lvl="1"/>
            <a:r>
              <a:rPr lang="en-US" dirty="0"/>
              <a:t>How do people think about </a:t>
            </a:r>
            <a:r>
              <a:rPr lang="en-US" dirty="0" err="1"/>
              <a:t>iphone</a:t>
            </a:r>
            <a:r>
              <a:rPr lang="en-US" dirty="0"/>
              <a:t> 13 pro?</a:t>
            </a:r>
          </a:p>
          <a:p>
            <a:r>
              <a:rPr lang="en-US" dirty="0"/>
              <a:t>Data Analysis</a:t>
            </a:r>
          </a:p>
          <a:p>
            <a:pPr lvl="1"/>
            <a:r>
              <a:rPr lang="en-US" dirty="0"/>
              <a:t>Analyze trends in product releases across different industries</a:t>
            </a:r>
          </a:p>
          <a:p>
            <a:pPr lvl="1"/>
            <a:r>
              <a:rPr lang="en-US" dirty="0"/>
              <a:t>Is there a correlation between price and date of release?</a:t>
            </a:r>
          </a:p>
        </p:txBody>
      </p:sp>
      <p:sp>
        <p:nvSpPr>
          <p:cNvPr id="4" name="Slide Number Placeholder 3"/>
          <p:cNvSpPr>
            <a:spLocks noGrp="1"/>
          </p:cNvSpPr>
          <p:nvPr>
            <p:ph type="sldNum" sz="quarter" idx="12"/>
          </p:nvPr>
        </p:nvSpPr>
        <p:spPr/>
        <p:txBody>
          <a:bodyPr/>
          <a:lstStyle/>
          <a:p>
            <a:fld id="{E216AE2C-6153-E049-95F5-80F0548C7BC8}" type="slidenum">
              <a:rPr lang="en-US" smtClean="0"/>
              <a:t>18</a:t>
            </a:fld>
            <a:endParaRPr lang="en-US"/>
          </a:p>
        </p:txBody>
      </p:sp>
    </p:spTree>
    <p:extLst>
      <p:ext uri="{BB962C8B-B14F-4D97-AF65-F5344CB8AC3E}">
        <p14:creationId xmlns:p14="http://schemas.microsoft.com/office/powerpoint/2010/main" val="3069401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91BD-8D1D-644A-8F69-B02DA8C08ADC}"/>
              </a:ext>
            </a:extLst>
          </p:cNvPr>
          <p:cNvSpPr>
            <a:spLocks noGrp="1"/>
          </p:cNvSpPr>
          <p:nvPr>
            <p:ph type="title"/>
          </p:nvPr>
        </p:nvSpPr>
        <p:spPr/>
        <p:txBody>
          <a:bodyPr/>
          <a:lstStyle/>
          <a:p>
            <a:r>
              <a:rPr lang="en-US" dirty="0"/>
              <a:t>Why is NER hard</a:t>
            </a:r>
          </a:p>
        </p:txBody>
      </p:sp>
      <p:sp>
        <p:nvSpPr>
          <p:cNvPr id="3" name="Content Placeholder 2">
            <a:extLst>
              <a:ext uri="{FF2B5EF4-FFF2-40B4-BE49-F238E27FC236}">
                <a16:creationId xmlns:a16="http://schemas.microsoft.com/office/drawing/2014/main" id="{79A2BA53-9232-184F-A466-0BF3C3867FC6}"/>
              </a:ext>
            </a:extLst>
          </p:cNvPr>
          <p:cNvSpPr>
            <a:spLocks noGrp="1"/>
          </p:cNvSpPr>
          <p:nvPr>
            <p:ph idx="1"/>
          </p:nvPr>
        </p:nvSpPr>
        <p:spPr/>
        <p:txBody>
          <a:bodyPr/>
          <a:lstStyle/>
          <a:p>
            <a:pPr marL="0" indent="0">
              <a:buNone/>
            </a:pPr>
            <a:r>
              <a:rPr lang="en-US" dirty="0"/>
              <a:t>Type ambiguity</a:t>
            </a:r>
          </a:p>
          <a:p>
            <a:endParaRPr lang="en-US" dirty="0"/>
          </a:p>
          <a:p>
            <a:endParaRPr lang="en-US" dirty="0"/>
          </a:p>
        </p:txBody>
      </p:sp>
      <p:pic>
        <p:nvPicPr>
          <p:cNvPr id="4" name="Picture 3">
            <a:extLst>
              <a:ext uri="{FF2B5EF4-FFF2-40B4-BE49-F238E27FC236}">
                <a16:creationId xmlns:a16="http://schemas.microsoft.com/office/drawing/2014/main" id="{648F2002-F814-964F-8A12-22024B288107}"/>
              </a:ext>
            </a:extLst>
          </p:cNvPr>
          <p:cNvPicPr>
            <a:picLocks noChangeAspect="1"/>
          </p:cNvPicPr>
          <p:nvPr/>
        </p:nvPicPr>
        <p:blipFill>
          <a:blip r:embed="rId3"/>
          <a:stretch>
            <a:fillRect/>
          </a:stretch>
        </p:blipFill>
        <p:spPr>
          <a:xfrm>
            <a:off x="888281" y="2597647"/>
            <a:ext cx="10415438" cy="1662705"/>
          </a:xfrm>
          <a:prstGeom prst="rect">
            <a:avLst/>
          </a:prstGeom>
        </p:spPr>
      </p:pic>
    </p:spTree>
    <p:extLst>
      <p:ext uri="{BB962C8B-B14F-4D97-AF65-F5344CB8AC3E}">
        <p14:creationId xmlns:p14="http://schemas.microsoft.com/office/powerpoint/2010/main" val="100042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2BB3-CA6A-F9A9-8DBD-0179EF5504EE}"/>
              </a:ext>
            </a:extLst>
          </p:cNvPr>
          <p:cNvSpPr>
            <a:spLocks noGrp="1"/>
          </p:cNvSpPr>
          <p:nvPr>
            <p:ph type="title"/>
          </p:nvPr>
        </p:nvSpPr>
        <p:spPr/>
        <p:txBody>
          <a:bodyPr/>
          <a:lstStyle/>
          <a:p>
            <a:r>
              <a:rPr lang="en-US" dirty="0"/>
              <a:t>Important Announcements</a:t>
            </a:r>
          </a:p>
        </p:txBody>
      </p:sp>
      <p:sp>
        <p:nvSpPr>
          <p:cNvPr id="3" name="Content Placeholder 2">
            <a:extLst>
              <a:ext uri="{FF2B5EF4-FFF2-40B4-BE49-F238E27FC236}">
                <a16:creationId xmlns:a16="http://schemas.microsoft.com/office/drawing/2014/main" id="{A5D878A2-034B-9DF8-5878-5C8D00228FBC}"/>
              </a:ext>
            </a:extLst>
          </p:cNvPr>
          <p:cNvSpPr>
            <a:spLocks noGrp="1"/>
          </p:cNvSpPr>
          <p:nvPr>
            <p:ph idx="1"/>
          </p:nvPr>
        </p:nvSpPr>
        <p:spPr/>
        <p:txBody>
          <a:bodyPr/>
          <a:lstStyle/>
          <a:p>
            <a:r>
              <a:rPr lang="en-US" dirty="0"/>
              <a:t>Homework 3</a:t>
            </a:r>
            <a:r>
              <a:rPr lang="zh-CN" altLang="en-US" dirty="0"/>
              <a:t> </a:t>
            </a:r>
            <a:r>
              <a:rPr lang="en-US" altLang="zh-CN" dirty="0"/>
              <a:t>is due Next Monday</a:t>
            </a:r>
            <a:endParaRPr lang="en-US" dirty="0"/>
          </a:p>
          <a:p>
            <a:r>
              <a:rPr lang="en-US" dirty="0"/>
              <a:t>Course Project final report is due 2 weeks from now on March 18</a:t>
            </a:r>
            <a:r>
              <a:rPr lang="en-US" baseline="30000" dirty="0"/>
              <a:t>th</a:t>
            </a:r>
            <a:r>
              <a:rPr lang="en-US" dirty="0"/>
              <a:t>, 11:59pm.</a:t>
            </a:r>
          </a:p>
        </p:txBody>
      </p:sp>
    </p:spTree>
    <p:extLst>
      <p:ext uri="{BB962C8B-B14F-4D97-AF65-F5344CB8AC3E}">
        <p14:creationId xmlns:p14="http://schemas.microsoft.com/office/powerpoint/2010/main" val="421031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Setting</a:t>
            </a:r>
          </a:p>
        </p:txBody>
      </p:sp>
      <p:sp>
        <p:nvSpPr>
          <p:cNvPr id="3" name="Content Placeholder 2"/>
          <p:cNvSpPr>
            <a:spLocks noGrp="1"/>
          </p:cNvSpPr>
          <p:nvPr>
            <p:ph idx="1"/>
          </p:nvPr>
        </p:nvSpPr>
        <p:spPr/>
        <p:txBody>
          <a:bodyPr/>
          <a:lstStyle/>
          <a:p>
            <a:pPr marL="0" indent="0">
              <a:buNone/>
            </a:pPr>
            <a:r>
              <a:rPr lang="en-US" dirty="0"/>
              <a:t>Assume we have annotated examples </a:t>
            </a:r>
          </a:p>
        </p:txBody>
      </p:sp>
      <p:sp>
        <p:nvSpPr>
          <p:cNvPr id="5" name="Slide Number Placeholder 4"/>
          <p:cNvSpPr>
            <a:spLocks noGrp="1"/>
          </p:cNvSpPr>
          <p:nvPr>
            <p:ph type="sldNum" sz="quarter" idx="12"/>
          </p:nvPr>
        </p:nvSpPr>
        <p:spPr/>
        <p:txBody>
          <a:bodyPr/>
          <a:lstStyle/>
          <a:p>
            <a:fld id="{5E6A3C3A-A029-4573-BC04-5DA27903A743}" type="slidenum">
              <a:rPr lang="en-US" smtClean="0"/>
              <a:t>20</a:t>
            </a:fld>
            <a:endParaRPr lang="en-US" dirty="0"/>
          </a:p>
        </p:txBody>
      </p:sp>
      <p:sp>
        <p:nvSpPr>
          <p:cNvPr id="9" name="Down Arrow 8"/>
          <p:cNvSpPr/>
          <p:nvPr/>
        </p:nvSpPr>
        <p:spPr>
          <a:xfrm rot="15719914">
            <a:off x="6437065" y="2235422"/>
            <a:ext cx="519130" cy="74257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ectangle 9"/>
          <p:cNvSpPr/>
          <p:nvPr/>
        </p:nvSpPr>
        <p:spPr>
          <a:xfrm>
            <a:off x="1957070" y="4149859"/>
            <a:ext cx="4787110" cy="2308324"/>
          </a:xfrm>
          <a:prstGeom prst="rect">
            <a:avLst/>
          </a:prstGeom>
          <a:ln>
            <a:solidFill>
              <a:srgbClr val="3C58AD"/>
            </a:solidFill>
          </a:ln>
        </p:spPr>
        <p:txBody>
          <a:bodyPr wrap="square">
            <a:spAutoFit/>
          </a:bodyPr>
          <a:lstStyle/>
          <a:p>
            <a:pPr marL="219743"/>
            <a:r>
              <a:rPr lang="en-US" sz="2400" dirty="0">
                <a:solidFill>
                  <a:srgbClr val="008000"/>
                </a:solidFill>
              </a:rPr>
              <a:t>U.S./GPE  </a:t>
            </a:r>
            <a:r>
              <a:rPr lang="en-US" sz="2400" dirty="0">
                <a:solidFill>
                  <a:srgbClr val="558ED5"/>
                </a:solidFill>
              </a:rPr>
              <a:t>intelligence/ORG</a:t>
            </a:r>
            <a:r>
              <a:rPr lang="en-US" sz="2400" dirty="0"/>
              <a:t>  </a:t>
            </a:r>
            <a:r>
              <a:rPr lang="en-US" sz="2400" dirty="0">
                <a:solidFill>
                  <a:schemeClr val="accent6">
                    <a:lumMod val="75000"/>
                  </a:schemeClr>
                </a:solidFill>
              </a:rPr>
              <a:t>officials/PER</a:t>
            </a:r>
            <a:r>
              <a:rPr lang="en-US" sz="2400" dirty="0"/>
              <a:t> now/O  believe/O  </a:t>
            </a:r>
            <a:r>
              <a:rPr lang="en-US" sz="2400" dirty="0">
                <a:solidFill>
                  <a:srgbClr val="008000"/>
                </a:solidFill>
              </a:rPr>
              <a:t>North/GPE  Korea/GPE </a:t>
            </a:r>
            <a:r>
              <a:rPr lang="en-US" sz="2400" dirty="0"/>
              <a:t> is/O  developing/O  the/O  technology/O  to/O  make/O  nuclear/O  warheads/O small/O. </a:t>
            </a:r>
          </a:p>
        </p:txBody>
      </p:sp>
      <p:sp>
        <p:nvSpPr>
          <p:cNvPr id="12" name="Rounded Rectangle 11"/>
          <p:cNvSpPr/>
          <p:nvPr/>
        </p:nvSpPr>
        <p:spPr>
          <a:xfrm>
            <a:off x="4549422" y="2309163"/>
            <a:ext cx="1546578" cy="1254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5570C"/>
                </a:solidFill>
              </a:rPr>
              <a:t>Tag</a:t>
            </a:r>
            <a:r>
              <a:rPr lang="en-US" dirty="0">
                <a:solidFill>
                  <a:srgbClr val="3C58AD"/>
                </a:solidFill>
              </a:rPr>
              <a:t> </a:t>
            </a:r>
            <a:r>
              <a:rPr lang="en-US" dirty="0">
                <a:solidFill>
                  <a:srgbClr val="D5570C"/>
                </a:solidFill>
              </a:rPr>
              <a:t>set:</a:t>
            </a:r>
          </a:p>
          <a:p>
            <a:pPr algn="ctr"/>
            <a:r>
              <a:rPr lang="en-US" dirty="0">
                <a:solidFill>
                  <a:srgbClr val="3C58AD"/>
                </a:solidFill>
              </a:rPr>
              <a:t>GPE, ORG, PER, O</a:t>
            </a:r>
            <a:r>
              <a:rPr lang="is-IS" dirty="0">
                <a:solidFill>
                  <a:srgbClr val="3C58AD"/>
                </a:solidFill>
              </a:rPr>
              <a:t>…</a:t>
            </a:r>
            <a:endParaRPr lang="en-US" dirty="0"/>
          </a:p>
        </p:txBody>
      </p:sp>
      <p:sp>
        <p:nvSpPr>
          <p:cNvPr id="13" name="Down Arrow 12"/>
          <p:cNvSpPr/>
          <p:nvPr/>
        </p:nvSpPr>
        <p:spPr>
          <a:xfrm rot="14590110">
            <a:off x="6508444" y="2896458"/>
            <a:ext cx="519130" cy="67530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Alternate Process 13"/>
          <p:cNvSpPr/>
          <p:nvPr/>
        </p:nvSpPr>
        <p:spPr>
          <a:xfrm>
            <a:off x="7301634" y="2287002"/>
            <a:ext cx="2070100" cy="892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NER Tagger</a:t>
            </a:r>
          </a:p>
        </p:txBody>
      </p:sp>
      <p:sp>
        <p:nvSpPr>
          <p:cNvPr id="15" name="Down Arrow 14"/>
          <p:cNvSpPr/>
          <p:nvPr/>
        </p:nvSpPr>
        <p:spPr>
          <a:xfrm>
            <a:off x="8100660" y="3286599"/>
            <a:ext cx="519130" cy="51193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7059401" y="4149858"/>
            <a:ext cx="1415797"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U.S.</a:t>
            </a:r>
          </a:p>
          <a:p>
            <a:pPr algn="ctr"/>
            <a:r>
              <a:rPr lang="en-US" sz="2000" dirty="0">
                <a:solidFill>
                  <a:schemeClr val="tx1"/>
                </a:solidFill>
              </a:rPr>
              <a:t>intelligen.</a:t>
            </a:r>
          </a:p>
          <a:p>
            <a:pPr algn="ctr"/>
            <a:r>
              <a:rPr lang="en-US" sz="2000" dirty="0">
                <a:solidFill>
                  <a:schemeClr val="tx1"/>
                </a:solidFill>
              </a:rPr>
              <a:t>officials</a:t>
            </a:r>
          </a:p>
          <a:p>
            <a:pPr algn="ctr"/>
            <a:r>
              <a:rPr lang="en-US" sz="2000" dirty="0">
                <a:solidFill>
                  <a:schemeClr val="tx1"/>
                </a:solidFill>
              </a:rPr>
              <a:t>now </a:t>
            </a:r>
          </a:p>
          <a:p>
            <a:pPr algn="ctr"/>
            <a:r>
              <a:rPr lang="en-US" sz="2000" dirty="0">
                <a:solidFill>
                  <a:schemeClr val="tx1"/>
                </a:solidFill>
              </a:rPr>
              <a:t>believe</a:t>
            </a:r>
          </a:p>
          <a:p>
            <a:pPr algn="ctr"/>
            <a:r>
              <a:rPr lang="en-US" sz="2000" dirty="0">
                <a:solidFill>
                  <a:schemeClr val="tx1"/>
                </a:solidFill>
              </a:rPr>
              <a:t>North</a:t>
            </a:r>
          </a:p>
          <a:p>
            <a:pPr algn="ctr"/>
            <a:r>
              <a:rPr lang="en-US" sz="2000" dirty="0">
                <a:solidFill>
                  <a:schemeClr val="tx1"/>
                </a:solidFill>
              </a:rPr>
              <a:t>Korea</a:t>
            </a:r>
          </a:p>
        </p:txBody>
      </p:sp>
      <p:sp>
        <p:nvSpPr>
          <p:cNvPr id="16" name="Rectangle 15"/>
          <p:cNvSpPr/>
          <p:nvPr/>
        </p:nvSpPr>
        <p:spPr>
          <a:xfrm>
            <a:off x="9211678" y="4149858"/>
            <a:ext cx="794371"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17375E"/>
                </a:solidFill>
              </a:rPr>
              <a:t>GPE</a:t>
            </a:r>
          </a:p>
          <a:p>
            <a:pPr algn="ctr"/>
            <a:r>
              <a:rPr lang="en-US" sz="2000" dirty="0">
                <a:solidFill>
                  <a:srgbClr val="17375E"/>
                </a:solidFill>
              </a:rPr>
              <a:t>ORG</a:t>
            </a:r>
          </a:p>
          <a:p>
            <a:pPr algn="ctr"/>
            <a:r>
              <a:rPr lang="en-US" sz="2000" dirty="0">
                <a:solidFill>
                  <a:srgbClr val="17375E"/>
                </a:solidFill>
              </a:rPr>
              <a:t>PER</a:t>
            </a:r>
          </a:p>
          <a:p>
            <a:pPr algn="ctr"/>
            <a:r>
              <a:rPr lang="en-US" sz="2000" dirty="0">
                <a:solidFill>
                  <a:srgbClr val="17375E"/>
                </a:solidFill>
              </a:rPr>
              <a:t>O</a:t>
            </a:r>
          </a:p>
        </p:txBody>
      </p:sp>
      <p:cxnSp>
        <p:nvCxnSpPr>
          <p:cNvPr id="11" name="Straight Arrow Connector 10"/>
          <p:cNvCxnSpPr/>
          <p:nvPr/>
        </p:nvCxnSpPr>
        <p:spPr>
          <a:xfrm>
            <a:off x="8475198" y="4536089"/>
            <a:ext cx="816455" cy="37422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8475197" y="4541067"/>
            <a:ext cx="736480" cy="674051"/>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475197" y="4541067"/>
            <a:ext cx="736480" cy="1306705"/>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8475197" y="4541067"/>
            <a:ext cx="736480" cy="1015643"/>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8475197" y="4830935"/>
            <a:ext cx="736480" cy="79382"/>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8475197" y="4830935"/>
            <a:ext cx="736480" cy="384182"/>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3"/>
          </p:cNvCxnSpPr>
          <p:nvPr/>
        </p:nvCxnSpPr>
        <p:spPr>
          <a:xfrm>
            <a:off x="8475198" y="5374935"/>
            <a:ext cx="816455" cy="4728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8475197" y="5114441"/>
            <a:ext cx="736480" cy="44226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8475197" y="5749493"/>
            <a:ext cx="736480" cy="9827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5400000">
            <a:off x="8666588" y="6046205"/>
            <a:ext cx="611065" cy="461665"/>
          </a:xfrm>
          <a:prstGeom prst="rect">
            <a:avLst/>
          </a:prstGeom>
          <a:noFill/>
        </p:spPr>
        <p:txBody>
          <a:bodyPr wrap="none" rtlCol="0">
            <a:spAutoFit/>
          </a:bodyPr>
          <a:lstStyle/>
          <a:p>
            <a:r>
              <a:rPr lang="mr-IN" sz="2400" dirty="0"/>
              <a:t>……</a:t>
            </a:r>
            <a:endParaRPr lang="en-US" sz="2400" dirty="0"/>
          </a:p>
        </p:txBody>
      </p:sp>
      <p:sp>
        <p:nvSpPr>
          <p:cNvPr id="45" name="TextBox 44"/>
          <p:cNvSpPr txBox="1"/>
          <p:nvPr/>
        </p:nvSpPr>
        <p:spPr>
          <a:xfrm>
            <a:off x="7194036" y="3686408"/>
            <a:ext cx="1010162" cy="461665"/>
          </a:xfrm>
          <a:prstGeom prst="rect">
            <a:avLst/>
          </a:prstGeom>
          <a:noFill/>
        </p:spPr>
        <p:txBody>
          <a:bodyPr wrap="none" rtlCol="0">
            <a:spAutoFit/>
          </a:bodyPr>
          <a:lstStyle/>
          <a:p>
            <a:r>
              <a:rPr lang="en-US" sz="2400" dirty="0"/>
              <a:t>Words</a:t>
            </a:r>
          </a:p>
        </p:txBody>
      </p:sp>
      <p:sp>
        <p:nvSpPr>
          <p:cNvPr id="46" name="TextBox 45"/>
          <p:cNvSpPr txBox="1"/>
          <p:nvPr/>
        </p:nvSpPr>
        <p:spPr>
          <a:xfrm>
            <a:off x="9234026" y="3669539"/>
            <a:ext cx="747320" cy="461665"/>
          </a:xfrm>
          <a:prstGeom prst="rect">
            <a:avLst/>
          </a:prstGeom>
          <a:noFill/>
        </p:spPr>
        <p:txBody>
          <a:bodyPr wrap="none" rtlCol="0">
            <a:spAutoFit/>
          </a:bodyPr>
          <a:lstStyle/>
          <a:p>
            <a:r>
              <a:rPr lang="en-US" sz="2400" dirty="0"/>
              <a:t>Tags</a:t>
            </a:r>
          </a:p>
        </p:txBody>
      </p:sp>
    </p:spTree>
    <p:extLst>
      <p:ext uri="{BB962C8B-B14F-4D97-AF65-F5344CB8AC3E}">
        <p14:creationId xmlns:p14="http://schemas.microsoft.com/office/powerpoint/2010/main" val="4201898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496C-2E08-6C46-91EA-892C0A0BAB57}"/>
              </a:ext>
            </a:extLst>
          </p:cNvPr>
          <p:cNvSpPr>
            <a:spLocks noGrp="1"/>
          </p:cNvSpPr>
          <p:nvPr>
            <p:ph type="title"/>
          </p:nvPr>
        </p:nvSpPr>
        <p:spPr/>
        <p:txBody>
          <a:bodyPr/>
          <a:lstStyle/>
          <a:p>
            <a:r>
              <a:rPr lang="en-US" dirty="0"/>
              <a:t>BIO Tagging</a:t>
            </a:r>
          </a:p>
        </p:txBody>
      </p:sp>
      <p:sp>
        <p:nvSpPr>
          <p:cNvPr id="3" name="Content Placeholder 2">
            <a:extLst>
              <a:ext uri="{FF2B5EF4-FFF2-40B4-BE49-F238E27FC236}">
                <a16:creationId xmlns:a16="http://schemas.microsoft.com/office/drawing/2014/main" id="{2FB4467C-2CC3-7846-8504-828DBFBB40E7}"/>
              </a:ext>
            </a:extLst>
          </p:cNvPr>
          <p:cNvSpPr>
            <a:spLocks noGrp="1"/>
          </p:cNvSpPr>
          <p:nvPr>
            <p:ph idx="1"/>
          </p:nvPr>
        </p:nvSpPr>
        <p:spPr>
          <a:xfrm>
            <a:off x="1097281" y="1582614"/>
            <a:ext cx="10058401" cy="4589585"/>
          </a:xfrm>
        </p:spPr>
        <p:txBody>
          <a:bodyPr/>
          <a:lstStyle/>
          <a:p>
            <a:r>
              <a:rPr lang="en-US" sz="2400" dirty="0">
                <a:solidFill>
                  <a:srgbClr val="0000FF"/>
                </a:solidFill>
              </a:rPr>
              <a:t>[PER Jane Villanueva] </a:t>
            </a:r>
            <a:r>
              <a:rPr lang="en-US" sz="2400" dirty="0"/>
              <a:t>of </a:t>
            </a:r>
            <a:r>
              <a:rPr lang="en-US" sz="2400" dirty="0">
                <a:solidFill>
                  <a:srgbClr val="0000FF"/>
                </a:solidFill>
              </a:rPr>
              <a:t>[ORG United] </a:t>
            </a:r>
            <a:r>
              <a:rPr lang="en-US" sz="2400" dirty="0"/>
              <a:t>, a unit of </a:t>
            </a:r>
            <a:r>
              <a:rPr lang="en-US" sz="2400" dirty="0">
                <a:solidFill>
                  <a:srgbClr val="0000FF"/>
                </a:solidFill>
              </a:rPr>
              <a:t>[ORG United Airlines Holding] </a:t>
            </a:r>
            <a:r>
              <a:rPr lang="en-US" sz="2400" dirty="0"/>
              <a:t>, said the fare applies to the </a:t>
            </a:r>
            <a:r>
              <a:rPr lang="en-US" sz="2400" dirty="0">
                <a:solidFill>
                  <a:srgbClr val="0000FF"/>
                </a:solidFill>
              </a:rPr>
              <a:t>[LOC Chicago ] </a:t>
            </a:r>
            <a:r>
              <a:rPr lang="en-US" sz="2400" dirty="0"/>
              <a:t>route. </a:t>
            </a:r>
          </a:p>
          <a:p>
            <a:endParaRPr lang="en-US" dirty="0"/>
          </a:p>
        </p:txBody>
      </p:sp>
      <p:pic>
        <p:nvPicPr>
          <p:cNvPr id="5" name="Picture 4">
            <a:extLst>
              <a:ext uri="{FF2B5EF4-FFF2-40B4-BE49-F238E27FC236}">
                <a16:creationId xmlns:a16="http://schemas.microsoft.com/office/drawing/2014/main" id="{DFCC9F8F-A223-144F-BC7B-9B54E706626D}"/>
              </a:ext>
            </a:extLst>
          </p:cNvPr>
          <p:cNvPicPr>
            <a:picLocks noChangeAspect="1"/>
          </p:cNvPicPr>
          <p:nvPr/>
        </p:nvPicPr>
        <p:blipFill rotWithShape="1">
          <a:blip r:embed="rId3"/>
          <a:srcRect l="50748" r="32601"/>
          <a:stretch/>
        </p:blipFill>
        <p:spPr>
          <a:xfrm>
            <a:off x="3862748" y="2502875"/>
            <a:ext cx="1600201" cy="3953648"/>
          </a:xfrm>
          <a:prstGeom prst="rect">
            <a:avLst/>
          </a:prstGeom>
        </p:spPr>
      </p:pic>
      <p:pic>
        <p:nvPicPr>
          <p:cNvPr id="6" name="Picture 5">
            <a:extLst>
              <a:ext uri="{FF2B5EF4-FFF2-40B4-BE49-F238E27FC236}">
                <a16:creationId xmlns:a16="http://schemas.microsoft.com/office/drawing/2014/main" id="{88DABEDA-17E8-AC4F-8E69-8D886455EE29}"/>
              </a:ext>
            </a:extLst>
          </p:cNvPr>
          <p:cNvPicPr>
            <a:picLocks noChangeAspect="1"/>
          </p:cNvPicPr>
          <p:nvPr/>
        </p:nvPicPr>
        <p:blipFill rotWithShape="1">
          <a:blip r:embed="rId3"/>
          <a:srcRect r="83349"/>
          <a:stretch/>
        </p:blipFill>
        <p:spPr>
          <a:xfrm>
            <a:off x="2262548" y="2502875"/>
            <a:ext cx="1600200" cy="3953648"/>
          </a:xfrm>
          <a:prstGeom prst="rect">
            <a:avLst/>
          </a:prstGeom>
        </p:spPr>
      </p:pic>
      <p:sp>
        <p:nvSpPr>
          <p:cNvPr id="7" name="TextBox 6">
            <a:extLst>
              <a:ext uri="{FF2B5EF4-FFF2-40B4-BE49-F238E27FC236}">
                <a16:creationId xmlns:a16="http://schemas.microsoft.com/office/drawing/2014/main" id="{5BD786E8-3C96-9F43-AA91-448EEB8DBE50}"/>
              </a:ext>
            </a:extLst>
          </p:cNvPr>
          <p:cNvSpPr txBox="1"/>
          <p:nvPr/>
        </p:nvSpPr>
        <p:spPr>
          <a:xfrm>
            <a:off x="7432430" y="4623137"/>
            <a:ext cx="2819400" cy="1015663"/>
          </a:xfrm>
          <a:prstGeom prst="rect">
            <a:avLst/>
          </a:prstGeom>
          <a:noFill/>
        </p:spPr>
        <p:txBody>
          <a:bodyPr wrap="square">
            <a:spAutoFit/>
          </a:bodyPr>
          <a:lstStyle/>
          <a:p>
            <a:r>
              <a:rPr lang="en-US" sz="2000" b="1" dirty="0"/>
              <a:t>B</a:t>
            </a:r>
            <a:r>
              <a:rPr lang="en-US" sz="2000" dirty="0"/>
              <a:t>eginning of entities</a:t>
            </a:r>
          </a:p>
          <a:p>
            <a:r>
              <a:rPr lang="en-US" sz="2000" b="1" dirty="0"/>
              <a:t>I</a:t>
            </a:r>
            <a:r>
              <a:rPr lang="en-US" sz="2000" dirty="0"/>
              <a:t>nside of entities</a:t>
            </a:r>
          </a:p>
          <a:p>
            <a:r>
              <a:rPr lang="en-US" sz="2000" b="1" dirty="0"/>
              <a:t>O</a:t>
            </a:r>
            <a:r>
              <a:rPr lang="en-US" sz="2000" dirty="0"/>
              <a:t>utside of entities</a:t>
            </a:r>
          </a:p>
        </p:txBody>
      </p:sp>
    </p:spTree>
    <p:extLst>
      <p:ext uri="{BB962C8B-B14F-4D97-AF65-F5344CB8AC3E}">
        <p14:creationId xmlns:p14="http://schemas.microsoft.com/office/powerpoint/2010/main" val="1117685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932D-4701-E645-9742-2F8DBB81C25C}"/>
              </a:ext>
            </a:extLst>
          </p:cNvPr>
          <p:cNvSpPr>
            <a:spLocks noGrp="1"/>
          </p:cNvSpPr>
          <p:nvPr>
            <p:ph type="title"/>
          </p:nvPr>
        </p:nvSpPr>
        <p:spPr>
          <a:xfrm>
            <a:off x="1097280" y="651969"/>
            <a:ext cx="10637520" cy="907196"/>
          </a:xfrm>
        </p:spPr>
        <p:txBody>
          <a:bodyPr>
            <a:normAutofit/>
          </a:bodyPr>
          <a:lstStyle/>
          <a:p>
            <a:r>
              <a:rPr lang="en-US" dirty="0"/>
              <a:t>Standard algorithms for NER</a:t>
            </a:r>
          </a:p>
        </p:txBody>
      </p:sp>
      <p:sp>
        <p:nvSpPr>
          <p:cNvPr id="3" name="Content Placeholder 2">
            <a:extLst>
              <a:ext uri="{FF2B5EF4-FFF2-40B4-BE49-F238E27FC236}">
                <a16:creationId xmlns:a16="http://schemas.microsoft.com/office/drawing/2014/main" id="{9C3D6E66-A1C0-9149-863D-CD99FA556835}"/>
              </a:ext>
            </a:extLst>
          </p:cNvPr>
          <p:cNvSpPr>
            <a:spLocks noGrp="1"/>
          </p:cNvSpPr>
          <p:nvPr>
            <p:ph idx="1"/>
          </p:nvPr>
        </p:nvSpPr>
        <p:spPr/>
        <p:txBody>
          <a:bodyPr>
            <a:normAutofit/>
          </a:bodyPr>
          <a:lstStyle/>
          <a:p>
            <a:r>
              <a:rPr lang="en-US" dirty="0"/>
              <a:t>The Sequence Tagging Problem that we’re familiar with!</a:t>
            </a:r>
          </a:p>
          <a:p>
            <a:pPr marL="571500" indent="-571500">
              <a:buFont typeface="Arial" panose="020B0604020202020204" pitchFamily="34" charset="0"/>
              <a:buChar char="•"/>
            </a:pPr>
            <a:r>
              <a:rPr lang="en-US" dirty="0"/>
              <a:t>Hidden Markov Models</a:t>
            </a:r>
          </a:p>
          <a:p>
            <a:pPr marL="571500" indent="-571500">
              <a:buFont typeface="Arial" panose="020B0604020202020204" pitchFamily="34" charset="0"/>
              <a:buChar char="•"/>
            </a:pPr>
            <a:r>
              <a:rPr lang="en-US" dirty="0"/>
              <a:t>Maximum Entropy Markov Models (MEMM) / Conditional Random Fields (CRF)</a:t>
            </a:r>
          </a:p>
          <a:p>
            <a:pPr marL="571500" indent="-571500">
              <a:buFont typeface="Arial" panose="020B0604020202020204" pitchFamily="34" charset="0"/>
              <a:buChar char="•"/>
            </a:pPr>
            <a:r>
              <a:rPr lang="en-US" dirty="0"/>
              <a:t>Neural sequence models (RNNs or Transformers)</a:t>
            </a:r>
          </a:p>
          <a:p>
            <a:pPr marL="571500" indent="-571500">
              <a:buFont typeface="Arial" panose="020B0604020202020204" pitchFamily="34" charset="0"/>
              <a:buChar char="•"/>
            </a:pPr>
            <a:r>
              <a:rPr lang="en-US" dirty="0"/>
              <a:t>Neural CRF models</a:t>
            </a:r>
          </a:p>
          <a:p>
            <a:pPr marL="571500" indent="-571500">
              <a:buFont typeface="Arial" panose="020B0604020202020204" pitchFamily="34" charset="0"/>
              <a:buChar char="•"/>
            </a:pPr>
            <a:r>
              <a:rPr lang="en-US" dirty="0"/>
              <a:t>Large Language Models (like BERT), finetuned</a:t>
            </a:r>
          </a:p>
          <a:p>
            <a:endParaRPr lang="en-US" dirty="0"/>
          </a:p>
        </p:txBody>
      </p:sp>
    </p:spTree>
    <p:extLst>
      <p:ext uri="{BB962C8B-B14F-4D97-AF65-F5344CB8AC3E}">
        <p14:creationId xmlns:p14="http://schemas.microsoft.com/office/powerpoint/2010/main" val="239338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RNNs/Transformers For Sequence Tagging</a:t>
            </a:r>
          </a:p>
        </p:txBody>
      </p:sp>
      <p:grpSp>
        <p:nvGrpSpPr>
          <p:cNvPr id="8" name="Group 7">
            <a:extLst>
              <a:ext uri="{FF2B5EF4-FFF2-40B4-BE49-F238E27FC236}">
                <a16:creationId xmlns:a16="http://schemas.microsoft.com/office/drawing/2014/main" id="{B2E94296-CF51-E27B-C88C-735169C75A7E}"/>
              </a:ext>
            </a:extLst>
          </p:cNvPr>
          <p:cNvGrpSpPr/>
          <p:nvPr/>
        </p:nvGrpSpPr>
        <p:grpSpPr>
          <a:xfrm>
            <a:off x="2083903" y="1667935"/>
            <a:ext cx="8008364" cy="4131733"/>
            <a:chOff x="2083903" y="1667935"/>
            <a:chExt cx="8008364" cy="4131733"/>
          </a:xfrm>
        </p:grpSpPr>
        <p:pic>
          <p:nvPicPr>
            <p:cNvPr id="6" name="Picture 5">
              <a:extLst>
                <a:ext uri="{FF2B5EF4-FFF2-40B4-BE49-F238E27FC236}">
                  <a16:creationId xmlns:a16="http://schemas.microsoft.com/office/drawing/2014/main" id="{06502BD1-6321-504D-9A53-BFC349A6F47C}"/>
                </a:ext>
              </a:extLst>
            </p:cNvPr>
            <p:cNvPicPr>
              <a:picLocks noChangeAspect="1"/>
            </p:cNvPicPr>
            <p:nvPr/>
          </p:nvPicPr>
          <p:blipFill>
            <a:blip r:embed="rId2"/>
            <a:stretch>
              <a:fillRect/>
            </a:stretch>
          </p:blipFill>
          <p:spPr>
            <a:xfrm>
              <a:off x="2099734" y="1667935"/>
              <a:ext cx="7992533" cy="4131733"/>
            </a:xfrm>
            <a:prstGeom prst="rect">
              <a:avLst/>
            </a:prstGeom>
          </p:spPr>
        </p:pic>
        <p:sp>
          <p:nvSpPr>
            <p:cNvPr id="4" name="Rectangle 3">
              <a:extLst>
                <a:ext uri="{FF2B5EF4-FFF2-40B4-BE49-F238E27FC236}">
                  <a16:creationId xmlns:a16="http://schemas.microsoft.com/office/drawing/2014/main" id="{528CA46C-B88E-6FC5-B4B3-D393C23E4264}"/>
                </a:ext>
              </a:extLst>
            </p:cNvPr>
            <p:cNvSpPr/>
            <p:nvPr/>
          </p:nvSpPr>
          <p:spPr>
            <a:xfrm>
              <a:off x="2083903" y="1734195"/>
              <a:ext cx="1176131" cy="3198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B-ORG</a:t>
              </a:r>
            </a:p>
          </p:txBody>
        </p:sp>
        <p:sp>
          <p:nvSpPr>
            <p:cNvPr id="5" name="Rectangle 4">
              <a:extLst>
                <a:ext uri="{FF2B5EF4-FFF2-40B4-BE49-F238E27FC236}">
                  <a16:creationId xmlns:a16="http://schemas.microsoft.com/office/drawing/2014/main" id="{A089926B-C11B-D495-0447-97A9DECAD28F}"/>
                </a:ext>
              </a:extLst>
            </p:cNvPr>
            <p:cNvSpPr/>
            <p:nvPr/>
          </p:nvSpPr>
          <p:spPr>
            <a:xfrm>
              <a:off x="4462667" y="1734195"/>
              <a:ext cx="1176131" cy="3198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B-PER</a:t>
              </a:r>
            </a:p>
          </p:txBody>
        </p:sp>
        <p:sp>
          <p:nvSpPr>
            <p:cNvPr id="7" name="Rectangle 6">
              <a:extLst>
                <a:ext uri="{FF2B5EF4-FFF2-40B4-BE49-F238E27FC236}">
                  <a16:creationId xmlns:a16="http://schemas.microsoft.com/office/drawing/2014/main" id="{536E92EA-F13F-14AC-D798-C159FA8E5650}"/>
                </a:ext>
              </a:extLst>
            </p:cNvPr>
            <p:cNvSpPr/>
            <p:nvPr/>
          </p:nvSpPr>
          <p:spPr>
            <a:xfrm>
              <a:off x="7975227" y="1734195"/>
              <a:ext cx="1176131" cy="3198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B-LOC</a:t>
              </a:r>
            </a:p>
          </p:txBody>
        </p:sp>
      </p:grpSp>
      <p:sp>
        <p:nvSpPr>
          <p:cNvPr id="3" name="Rectangle 2">
            <a:extLst>
              <a:ext uri="{FF2B5EF4-FFF2-40B4-BE49-F238E27FC236}">
                <a16:creationId xmlns:a16="http://schemas.microsoft.com/office/drawing/2014/main" id="{E1B4A566-C7D4-74FD-0E4F-0E0DABDF9C71}"/>
              </a:ext>
            </a:extLst>
          </p:cNvPr>
          <p:cNvSpPr/>
          <p:nvPr/>
        </p:nvSpPr>
        <p:spPr>
          <a:xfrm>
            <a:off x="2108015" y="1517638"/>
            <a:ext cx="8327136" cy="5364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281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026" y="681038"/>
            <a:ext cx="9882809" cy="1267032"/>
          </a:xfrm>
        </p:spPr>
        <p:txBody>
          <a:bodyPr>
            <a:normAutofit fontScale="90000"/>
          </a:bodyPr>
          <a:lstStyle/>
          <a:p>
            <a:r>
              <a:rPr lang="en-US" dirty="0"/>
              <a:t>Limitations of RNNs/Transformers</a:t>
            </a:r>
            <a:r>
              <a:rPr lang="en-US" altLang="zh-CN" dirty="0"/>
              <a:t> for Sequential Tagging</a:t>
            </a:r>
            <a:endParaRPr lang="en-US" dirty="0"/>
          </a:p>
        </p:txBody>
      </p:sp>
      <p:sp>
        <p:nvSpPr>
          <p:cNvPr id="3" name="Text Placeholder 2"/>
          <p:cNvSpPr>
            <a:spLocks noGrp="1"/>
          </p:cNvSpPr>
          <p:nvPr>
            <p:ph type="body" idx="1"/>
          </p:nvPr>
        </p:nvSpPr>
        <p:spPr>
          <a:xfrm>
            <a:off x="838200" y="2544417"/>
            <a:ext cx="10515600" cy="3632545"/>
          </a:xfrm>
        </p:spPr>
        <p:txBody>
          <a:bodyPr>
            <a:normAutofit/>
          </a:bodyPr>
          <a:lstStyle/>
          <a:p>
            <a:r>
              <a:rPr lang="en-US" sz="3200" dirty="0"/>
              <a:t>Completely ignored the interdependencies of the outputs</a:t>
            </a:r>
          </a:p>
          <a:p>
            <a:pPr lvl="1"/>
            <a:r>
              <a:rPr lang="en-US" sz="2800" dirty="0"/>
              <a:t>Will this work? Yes. </a:t>
            </a:r>
          </a:p>
          <a:p>
            <a:pPr lvl="2"/>
            <a:r>
              <a:rPr lang="en-US" sz="2400" dirty="0"/>
              <a:t>Liang et. al. (2008), </a:t>
            </a:r>
            <a:r>
              <a:rPr lang="en-US" sz="2400" i="1" dirty="0"/>
              <a:t>Structure Compilation: Trading Structure for Features</a:t>
            </a:r>
          </a:p>
          <a:p>
            <a:pPr lvl="1"/>
            <a:r>
              <a:rPr lang="en-US" sz="2800" dirty="0"/>
              <a:t>Is this the best model? Not necessarily.</a:t>
            </a:r>
          </a:p>
        </p:txBody>
      </p:sp>
    </p:spTree>
    <p:extLst>
      <p:ext uri="{BB962C8B-B14F-4D97-AF65-F5344CB8AC3E}">
        <p14:creationId xmlns:p14="http://schemas.microsoft.com/office/powerpoint/2010/main" val="373111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MEMMs for Sequential Tagging</a:t>
            </a:r>
          </a:p>
        </p:txBody>
      </p:sp>
      <p:pic>
        <p:nvPicPr>
          <p:cNvPr id="4" name="Picture 3" descr="Screen Shot 2016-11-29 at 10.12.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75" y="1811351"/>
            <a:ext cx="7791452" cy="1859804"/>
          </a:xfrm>
          <a:prstGeom prst="rect">
            <a:avLst/>
          </a:prstGeom>
        </p:spPr>
      </p:pic>
      <p:sp>
        <p:nvSpPr>
          <p:cNvPr id="5" name="TextBox 4"/>
          <p:cNvSpPr txBox="1"/>
          <p:nvPr/>
        </p:nvSpPr>
        <p:spPr>
          <a:xfrm>
            <a:off x="2804160" y="4044743"/>
            <a:ext cx="494263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hangingPunct="0"/>
            <a:r>
              <a:rPr lang="en-US" sz="2400" i="1" dirty="0">
                <a:sym typeface="News Gothic MT"/>
              </a:rPr>
              <a:t>Arbitrary</a:t>
            </a:r>
            <a:r>
              <a:rPr lang="en-US" sz="2400" dirty="0">
                <a:sym typeface="News Gothic MT"/>
              </a:rPr>
              <a:t> features </a:t>
            </a:r>
            <a:r>
              <a:rPr lang="en-US" sz="2400" dirty="0"/>
              <a:t>on the </a:t>
            </a:r>
            <a:r>
              <a:rPr lang="en-US" sz="2400" dirty="0">
                <a:solidFill>
                  <a:srgbClr val="0070C0"/>
                </a:solidFill>
              </a:rPr>
              <a:t>input</a:t>
            </a:r>
            <a:r>
              <a:rPr lang="en-US" sz="2400" dirty="0"/>
              <a:t> side </a:t>
            </a:r>
          </a:p>
          <a:p>
            <a:pPr defTabSz="457189" hangingPunct="0"/>
            <a:r>
              <a:rPr lang="en-US" sz="2400" i="1" dirty="0"/>
              <a:t>Markov</a:t>
            </a:r>
            <a:r>
              <a:rPr lang="en-US" sz="2400" dirty="0"/>
              <a:t> assumption on the </a:t>
            </a:r>
            <a:r>
              <a:rPr lang="en-US" sz="2400" dirty="0">
                <a:solidFill>
                  <a:srgbClr val="E2751D"/>
                </a:solidFill>
              </a:rPr>
              <a:t>output</a:t>
            </a:r>
            <a:r>
              <a:rPr lang="en-US" sz="2400" dirty="0"/>
              <a:t> side</a:t>
            </a:r>
            <a:endParaRPr lang="en-US" sz="2400" dirty="0">
              <a:solidFill>
                <a:srgbClr val="000000"/>
              </a:solidFill>
              <a:sym typeface="News Gothic MT"/>
            </a:endParaRPr>
          </a:p>
        </p:txBody>
      </p:sp>
      <p:cxnSp>
        <p:nvCxnSpPr>
          <p:cNvPr id="6" name="Straight Arrow Connector 5">
            <a:extLst>
              <a:ext uri="{FF2B5EF4-FFF2-40B4-BE49-F238E27FC236}">
                <a16:creationId xmlns:a16="http://schemas.microsoft.com/office/drawing/2014/main" id="{8A8BA3D7-19FD-88D4-3684-DC3F297E5473}"/>
              </a:ext>
            </a:extLst>
          </p:cNvPr>
          <p:cNvCxnSpPr/>
          <p:nvPr/>
        </p:nvCxnSpPr>
        <p:spPr>
          <a:xfrm>
            <a:off x="2913888" y="2206752"/>
            <a:ext cx="658368"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13588962-342C-DA6C-9A74-E400DD9E46F8}"/>
              </a:ext>
            </a:extLst>
          </p:cNvPr>
          <p:cNvCxnSpPr>
            <a:cxnSpLocks/>
          </p:cNvCxnSpPr>
          <p:nvPr/>
        </p:nvCxnSpPr>
        <p:spPr>
          <a:xfrm>
            <a:off x="4248912" y="2212848"/>
            <a:ext cx="61569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45CB25C-E9D6-6580-B910-61999C8E85A7}"/>
              </a:ext>
            </a:extLst>
          </p:cNvPr>
          <p:cNvCxnSpPr>
            <a:cxnSpLocks/>
          </p:cNvCxnSpPr>
          <p:nvPr/>
        </p:nvCxnSpPr>
        <p:spPr>
          <a:xfrm>
            <a:off x="5559552" y="2206752"/>
            <a:ext cx="670560"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668CB3B-BD52-E12D-67EF-CFF3CE06DE29}"/>
              </a:ext>
            </a:extLst>
          </p:cNvPr>
          <p:cNvCxnSpPr>
            <a:cxnSpLocks/>
          </p:cNvCxnSpPr>
          <p:nvPr/>
        </p:nvCxnSpPr>
        <p:spPr>
          <a:xfrm>
            <a:off x="8357616" y="2200656"/>
            <a:ext cx="670560"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6D06005-E8FD-7220-258D-DE49EF9EFF2D}"/>
              </a:ext>
            </a:extLst>
          </p:cNvPr>
          <p:cNvCxnSpPr>
            <a:cxnSpLocks/>
          </p:cNvCxnSpPr>
          <p:nvPr/>
        </p:nvCxnSpPr>
        <p:spPr>
          <a:xfrm>
            <a:off x="6900672" y="2206752"/>
            <a:ext cx="755904" cy="6096"/>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5492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ABF6BCF-F987-1055-2991-45425F0501E5}"/>
              </a:ext>
            </a:extLst>
          </p:cNvPr>
          <p:cNvGrpSpPr/>
          <p:nvPr/>
        </p:nvGrpSpPr>
        <p:grpSpPr>
          <a:xfrm>
            <a:off x="1343812" y="1565086"/>
            <a:ext cx="5343245" cy="4693919"/>
            <a:chOff x="1343812" y="1737362"/>
            <a:chExt cx="5343245" cy="4693919"/>
          </a:xfrm>
        </p:grpSpPr>
        <p:pic>
          <p:nvPicPr>
            <p:cNvPr id="5" name="Picture 4" descr="Screen Shot 2016-11-30 at 6.5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812" y="1737362"/>
              <a:ext cx="5343245" cy="4693919"/>
            </a:xfrm>
            <a:prstGeom prst="rect">
              <a:avLst/>
            </a:prstGeom>
          </p:spPr>
        </p:pic>
        <p:sp>
          <p:nvSpPr>
            <p:cNvPr id="3" name="Rectangle 2">
              <a:extLst>
                <a:ext uri="{FF2B5EF4-FFF2-40B4-BE49-F238E27FC236}">
                  <a16:creationId xmlns:a16="http://schemas.microsoft.com/office/drawing/2014/main" id="{DAB4E182-49B5-83B1-0AD1-69A6DFAFFF41}"/>
                </a:ext>
              </a:extLst>
            </p:cNvPr>
            <p:cNvSpPr/>
            <p:nvPr/>
          </p:nvSpPr>
          <p:spPr>
            <a:xfrm>
              <a:off x="1343812" y="1914144"/>
              <a:ext cx="826364" cy="304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MEMM</a:t>
              </a:r>
            </a:p>
          </p:txBody>
        </p:sp>
      </p:grpSp>
      <p:sp>
        <p:nvSpPr>
          <p:cNvPr id="2" name="Title 1"/>
          <p:cNvSpPr>
            <a:spLocks noGrp="1"/>
          </p:cNvSpPr>
          <p:nvPr>
            <p:ph type="title"/>
          </p:nvPr>
        </p:nvSpPr>
        <p:spPr/>
        <p:txBody>
          <a:bodyPr>
            <a:normAutofit/>
          </a:bodyPr>
          <a:lstStyle/>
          <a:p>
            <a:r>
              <a:rPr lang="en-US" dirty="0"/>
              <a:t>Combining MEMMs with RNNs</a:t>
            </a:r>
          </a:p>
        </p:txBody>
      </p:sp>
      <p:cxnSp>
        <p:nvCxnSpPr>
          <p:cNvPr id="4" name="Straight Arrow Connector 3">
            <a:extLst>
              <a:ext uri="{FF2B5EF4-FFF2-40B4-BE49-F238E27FC236}">
                <a16:creationId xmlns:a16="http://schemas.microsoft.com/office/drawing/2014/main" id="{BEEFA681-530E-3443-FA22-057332E94A19}"/>
              </a:ext>
            </a:extLst>
          </p:cNvPr>
          <p:cNvCxnSpPr>
            <a:cxnSpLocks/>
          </p:cNvCxnSpPr>
          <p:nvPr/>
        </p:nvCxnSpPr>
        <p:spPr>
          <a:xfrm>
            <a:off x="2170176" y="1949132"/>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E6E1013-5220-5023-857B-56B16DB733F2}"/>
              </a:ext>
            </a:extLst>
          </p:cNvPr>
          <p:cNvCxnSpPr>
            <a:cxnSpLocks/>
          </p:cNvCxnSpPr>
          <p:nvPr/>
        </p:nvCxnSpPr>
        <p:spPr>
          <a:xfrm>
            <a:off x="3176016" y="1943036"/>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726C7A1-9651-C83F-60D5-C3BD0E9FAD9A}"/>
              </a:ext>
            </a:extLst>
          </p:cNvPr>
          <p:cNvCxnSpPr>
            <a:cxnSpLocks/>
          </p:cNvCxnSpPr>
          <p:nvPr/>
        </p:nvCxnSpPr>
        <p:spPr>
          <a:xfrm>
            <a:off x="4169664" y="1949132"/>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68AD14B-8AB9-4F82-B189-C0FD58236434}"/>
              </a:ext>
            </a:extLst>
          </p:cNvPr>
          <p:cNvCxnSpPr>
            <a:cxnSpLocks/>
          </p:cNvCxnSpPr>
          <p:nvPr/>
        </p:nvCxnSpPr>
        <p:spPr>
          <a:xfrm>
            <a:off x="5175504" y="1943036"/>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E8FB560-2CDC-CC4B-F506-71BB0102F3F2}"/>
              </a:ext>
            </a:extLst>
          </p:cNvPr>
          <p:cNvCxnSpPr>
            <a:cxnSpLocks/>
          </p:cNvCxnSpPr>
          <p:nvPr/>
        </p:nvCxnSpPr>
        <p:spPr>
          <a:xfrm>
            <a:off x="6175248" y="1943036"/>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9011492-4200-87AF-C14D-E375D461D586}"/>
              </a:ext>
            </a:extLst>
          </p:cNvPr>
          <p:cNvSpPr txBox="1"/>
          <p:nvPr/>
        </p:nvSpPr>
        <p:spPr>
          <a:xfrm>
            <a:off x="7384139" y="1915257"/>
            <a:ext cx="2151102" cy="523220"/>
          </a:xfrm>
          <a:prstGeom prst="rect">
            <a:avLst/>
          </a:prstGeom>
          <a:noFill/>
        </p:spPr>
        <p:txBody>
          <a:bodyPr wrap="none" rtlCol="0">
            <a:spAutoFit/>
          </a:bodyPr>
          <a:lstStyle/>
          <a:p>
            <a:r>
              <a:rPr lang="en-US" sz="2800" dirty="0"/>
              <a:t>Recall LSTMs:</a:t>
            </a:r>
          </a:p>
        </p:txBody>
      </p:sp>
      <p:grpSp>
        <p:nvGrpSpPr>
          <p:cNvPr id="8" name="Group 7">
            <a:extLst>
              <a:ext uri="{FF2B5EF4-FFF2-40B4-BE49-F238E27FC236}">
                <a16:creationId xmlns:a16="http://schemas.microsoft.com/office/drawing/2014/main" id="{32FF5886-9919-7B92-A317-4784E8C4EC2A}"/>
              </a:ext>
            </a:extLst>
          </p:cNvPr>
          <p:cNvGrpSpPr/>
          <p:nvPr/>
        </p:nvGrpSpPr>
        <p:grpSpPr>
          <a:xfrm>
            <a:off x="7497708" y="2601491"/>
            <a:ext cx="4032357" cy="3407320"/>
            <a:chOff x="7698641" y="2451529"/>
            <a:chExt cx="3426861" cy="2827940"/>
          </a:xfrm>
        </p:grpSpPr>
        <p:pic>
          <p:nvPicPr>
            <p:cNvPr id="13" name="Picture 2" descr="Structure of the LSTM cell and equations that describe the gates of an... |  Download Scientific Diagram">
              <a:extLst>
                <a:ext uri="{FF2B5EF4-FFF2-40B4-BE49-F238E27FC236}">
                  <a16:creationId xmlns:a16="http://schemas.microsoft.com/office/drawing/2014/main" id="{18120109-EE05-B459-87F4-9BA210FC8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805"/>
            <a:stretch/>
          </p:blipFill>
          <p:spPr bwMode="auto">
            <a:xfrm>
              <a:off x="7698641" y="2451529"/>
              <a:ext cx="3426861" cy="28279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4914E6-21CB-E0AF-75A6-F1E1B77BDCAC}"/>
                </a:ext>
              </a:extLst>
            </p:cNvPr>
            <p:cNvSpPr/>
            <p:nvPr/>
          </p:nvSpPr>
          <p:spPr>
            <a:xfrm>
              <a:off x="8362122" y="4227443"/>
              <a:ext cx="304800" cy="503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27BF641-B92D-05E0-32F1-039470140C6D}"/>
                </a:ext>
              </a:extLst>
            </p:cNvPr>
            <p:cNvSpPr/>
            <p:nvPr/>
          </p:nvSpPr>
          <p:spPr>
            <a:xfrm>
              <a:off x="10780645" y="4220819"/>
              <a:ext cx="304800" cy="503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429C9822-5EA6-3C4E-E0F7-46FD5047411F}"/>
              </a:ext>
            </a:extLst>
          </p:cNvPr>
          <p:cNvSpPr txBox="1"/>
          <p:nvPr/>
        </p:nvSpPr>
        <p:spPr>
          <a:xfrm>
            <a:off x="2584175" y="6281534"/>
            <a:ext cx="534890" cy="369332"/>
          </a:xfrm>
          <a:prstGeom prst="rect">
            <a:avLst/>
          </a:prstGeom>
          <a:noFill/>
        </p:spPr>
        <p:txBody>
          <a:bodyPr wrap="none" rtlCol="0">
            <a:spAutoFit/>
          </a:bodyPr>
          <a:lstStyle/>
          <a:p>
            <a:r>
              <a:rPr lang="en-US" dirty="0"/>
              <a:t>U.N</a:t>
            </a:r>
          </a:p>
        </p:txBody>
      </p:sp>
      <p:sp>
        <p:nvSpPr>
          <p:cNvPr id="20" name="TextBox 19">
            <a:extLst>
              <a:ext uri="{FF2B5EF4-FFF2-40B4-BE49-F238E27FC236}">
                <a16:creationId xmlns:a16="http://schemas.microsoft.com/office/drawing/2014/main" id="{CBA8AA82-E7E2-B9FF-9673-ECBA4446B108}"/>
              </a:ext>
            </a:extLst>
          </p:cNvPr>
          <p:cNvSpPr txBox="1"/>
          <p:nvPr/>
        </p:nvSpPr>
        <p:spPr>
          <a:xfrm>
            <a:off x="3465449" y="6281534"/>
            <a:ext cx="812402" cy="369332"/>
          </a:xfrm>
          <a:prstGeom prst="rect">
            <a:avLst/>
          </a:prstGeom>
          <a:noFill/>
        </p:spPr>
        <p:txBody>
          <a:bodyPr wrap="square" rtlCol="0">
            <a:spAutoFit/>
          </a:bodyPr>
          <a:lstStyle/>
          <a:p>
            <a:r>
              <a:rPr lang="en-US" dirty="0"/>
              <a:t>official</a:t>
            </a:r>
          </a:p>
        </p:txBody>
      </p:sp>
      <p:sp>
        <p:nvSpPr>
          <p:cNvPr id="21" name="TextBox 20">
            <a:extLst>
              <a:ext uri="{FF2B5EF4-FFF2-40B4-BE49-F238E27FC236}">
                <a16:creationId xmlns:a16="http://schemas.microsoft.com/office/drawing/2014/main" id="{D3DB36D7-CDBA-130B-C1B7-9654E70D29EB}"/>
              </a:ext>
            </a:extLst>
          </p:cNvPr>
          <p:cNvSpPr txBox="1"/>
          <p:nvPr/>
        </p:nvSpPr>
        <p:spPr>
          <a:xfrm>
            <a:off x="4518992" y="6281534"/>
            <a:ext cx="812402" cy="369332"/>
          </a:xfrm>
          <a:prstGeom prst="rect">
            <a:avLst/>
          </a:prstGeom>
          <a:noFill/>
        </p:spPr>
        <p:txBody>
          <a:bodyPr wrap="square" rtlCol="0">
            <a:spAutoFit/>
          </a:bodyPr>
          <a:lstStyle/>
          <a:p>
            <a:r>
              <a:rPr lang="en-US" dirty="0" err="1"/>
              <a:t>Ekeus</a:t>
            </a:r>
            <a:endParaRPr lang="en-US" dirty="0"/>
          </a:p>
        </p:txBody>
      </p:sp>
      <p:sp>
        <p:nvSpPr>
          <p:cNvPr id="22" name="TextBox 21">
            <a:extLst>
              <a:ext uri="{FF2B5EF4-FFF2-40B4-BE49-F238E27FC236}">
                <a16:creationId xmlns:a16="http://schemas.microsoft.com/office/drawing/2014/main" id="{F71918EA-59F8-2D19-4EBA-1BD60094F9B2}"/>
              </a:ext>
            </a:extLst>
          </p:cNvPr>
          <p:cNvSpPr txBox="1"/>
          <p:nvPr/>
        </p:nvSpPr>
        <p:spPr>
          <a:xfrm>
            <a:off x="5516880" y="6281534"/>
            <a:ext cx="812402" cy="369332"/>
          </a:xfrm>
          <a:prstGeom prst="rect">
            <a:avLst/>
          </a:prstGeom>
          <a:noFill/>
        </p:spPr>
        <p:txBody>
          <a:bodyPr wrap="square" rtlCol="0">
            <a:spAutoFit/>
          </a:bodyPr>
          <a:lstStyle/>
          <a:p>
            <a:r>
              <a:rPr lang="en-US" dirty="0"/>
              <a:t>heads</a:t>
            </a:r>
          </a:p>
        </p:txBody>
      </p:sp>
      <p:sp>
        <p:nvSpPr>
          <p:cNvPr id="16" name="TextBox 15">
            <a:extLst>
              <a:ext uri="{FF2B5EF4-FFF2-40B4-BE49-F238E27FC236}">
                <a16:creationId xmlns:a16="http://schemas.microsoft.com/office/drawing/2014/main" id="{EB7E224C-9F1C-6CA4-42D6-4CA06D316107}"/>
              </a:ext>
            </a:extLst>
          </p:cNvPr>
          <p:cNvSpPr txBox="1"/>
          <p:nvPr/>
        </p:nvSpPr>
        <p:spPr>
          <a:xfrm>
            <a:off x="6525314" y="6278292"/>
            <a:ext cx="812402"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C04334EC-7B6D-E702-DB35-1B122DC02311}"/>
              </a:ext>
            </a:extLst>
          </p:cNvPr>
          <p:cNvSpPr txBox="1"/>
          <p:nvPr/>
        </p:nvSpPr>
        <p:spPr>
          <a:xfrm>
            <a:off x="2561026" y="1807562"/>
            <a:ext cx="551113" cy="246221"/>
          </a:xfrm>
          <a:prstGeom prst="rect">
            <a:avLst/>
          </a:prstGeom>
          <a:solidFill>
            <a:schemeClr val="bg1"/>
          </a:solidFill>
        </p:spPr>
        <p:txBody>
          <a:bodyPr wrap="none" lIns="0" tIns="0" rIns="0" bIns="0" rtlCol="0">
            <a:spAutoFit/>
          </a:bodyPr>
          <a:lstStyle/>
          <a:p>
            <a:r>
              <a:rPr lang="en-US" sz="1600" dirty="0"/>
              <a:t>B-ORG</a:t>
            </a:r>
          </a:p>
        </p:txBody>
      </p:sp>
      <p:sp>
        <p:nvSpPr>
          <p:cNvPr id="24" name="TextBox 23">
            <a:extLst>
              <a:ext uri="{FF2B5EF4-FFF2-40B4-BE49-F238E27FC236}">
                <a16:creationId xmlns:a16="http://schemas.microsoft.com/office/drawing/2014/main" id="{A2762C3C-BB2D-E8E7-FD68-AB99D2209F59}"/>
              </a:ext>
            </a:extLst>
          </p:cNvPr>
          <p:cNvSpPr txBox="1"/>
          <p:nvPr/>
        </p:nvSpPr>
        <p:spPr>
          <a:xfrm>
            <a:off x="3639310" y="1807562"/>
            <a:ext cx="415178" cy="246221"/>
          </a:xfrm>
          <a:prstGeom prst="rect">
            <a:avLst/>
          </a:prstGeom>
          <a:solidFill>
            <a:schemeClr val="bg1"/>
          </a:solidFill>
        </p:spPr>
        <p:txBody>
          <a:bodyPr wrap="none" lIns="0" tIns="0" rIns="0" bIns="0" rtlCol="0">
            <a:spAutoFit/>
          </a:bodyPr>
          <a:lstStyle/>
          <a:p>
            <a:pPr algn="ctr"/>
            <a:r>
              <a:rPr lang="en-US" sz="1600" dirty="0"/>
              <a:t>   O   </a:t>
            </a:r>
          </a:p>
        </p:txBody>
      </p:sp>
      <p:sp>
        <p:nvSpPr>
          <p:cNvPr id="25" name="TextBox 24">
            <a:extLst>
              <a:ext uri="{FF2B5EF4-FFF2-40B4-BE49-F238E27FC236}">
                <a16:creationId xmlns:a16="http://schemas.microsoft.com/office/drawing/2014/main" id="{45E1F14A-67AD-D2D6-E711-77585BB70005}"/>
              </a:ext>
            </a:extLst>
          </p:cNvPr>
          <p:cNvSpPr txBox="1"/>
          <p:nvPr/>
        </p:nvSpPr>
        <p:spPr>
          <a:xfrm>
            <a:off x="4576947" y="1807562"/>
            <a:ext cx="493725" cy="246221"/>
          </a:xfrm>
          <a:prstGeom prst="rect">
            <a:avLst/>
          </a:prstGeom>
          <a:solidFill>
            <a:schemeClr val="bg1"/>
          </a:solidFill>
        </p:spPr>
        <p:txBody>
          <a:bodyPr wrap="none" lIns="0" tIns="0" rIns="0" bIns="0" rtlCol="0">
            <a:spAutoFit/>
          </a:bodyPr>
          <a:lstStyle/>
          <a:p>
            <a:r>
              <a:rPr lang="en-US" sz="1600" dirty="0"/>
              <a:t>B-PER</a:t>
            </a:r>
          </a:p>
        </p:txBody>
      </p:sp>
      <p:sp>
        <p:nvSpPr>
          <p:cNvPr id="26" name="TextBox 25">
            <a:extLst>
              <a:ext uri="{FF2B5EF4-FFF2-40B4-BE49-F238E27FC236}">
                <a16:creationId xmlns:a16="http://schemas.microsoft.com/office/drawing/2014/main" id="{F24A676B-AD45-D28A-6B96-025FE8CFCC77}"/>
              </a:ext>
            </a:extLst>
          </p:cNvPr>
          <p:cNvSpPr txBox="1"/>
          <p:nvPr/>
        </p:nvSpPr>
        <p:spPr>
          <a:xfrm>
            <a:off x="5620601" y="1807562"/>
            <a:ext cx="415178" cy="246221"/>
          </a:xfrm>
          <a:prstGeom prst="rect">
            <a:avLst/>
          </a:prstGeom>
          <a:solidFill>
            <a:schemeClr val="bg1"/>
          </a:solidFill>
        </p:spPr>
        <p:txBody>
          <a:bodyPr wrap="none" lIns="0" tIns="0" rIns="0" bIns="0" rtlCol="0">
            <a:spAutoFit/>
          </a:bodyPr>
          <a:lstStyle/>
          <a:p>
            <a:r>
              <a:rPr lang="en-US" sz="1600" dirty="0"/>
              <a:t>   O   </a:t>
            </a:r>
          </a:p>
        </p:txBody>
      </p:sp>
    </p:spTree>
    <p:extLst>
      <p:ext uri="{BB962C8B-B14F-4D97-AF65-F5344CB8AC3E}">
        <p14:creationId xmlns:p14="http://schemas.microsoft.com/office/powerpoint/2010/main" val="88970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6F606-B09E-67E8-F863-7907B1AD829B}"/>
              </a:ext>
            </a:extLst>
          </p:cNvPr>
          <p:cNvSpPr>
            <a:spLocks noGrp="1"/>
          </p:cNvSpPr>
          <p:nvPr>
            <p:ph type="title"/>
          </p:nvPr>
        </p:nvSpPr>
        <p:spPr/>
        <p:txBody>
          <a:bodyPr/>
          <a:lstStyle/>
          <a:p>
            <a:r>
              <a:rPr lang="en-US" dirty="0"/>
              <a:t>Combining MEMMs with RNNs</a:t>
            </a:r>
          </a:p>
        </p:txBody>
      </p:sp>
      <p:pic>
        <p:nvPicPr>
          <p:cNvPr id="3" name="Picture 2" descr="Screen Region 2014-09-18 at 07.38.36.png">
            <a:extLst>
              <a:ext uri="{FF2B5EF4-FFF2-40B4-BE49-F238E27FC236}">
                <a16:creationId xmlns:a16="http://schemas.microsoft.com/office/drawing/2014/main" id="{F6634BF5-4A87-6E71-0025-23C44A8DC069}"/>
              </a:ext>
            </a:extLst>
          </p:cNvPr>
          <p:cNvPicPr>
            <a:picLocks noChangeAspect="1"/>
          </p:cNvPicPr>
          <p:nvPr/>
        </p:nvPicPr>
        <p:blipFill rotWithShape="1">
          <a:blip r:embed="rId3">
            <a:extLst>
              <a:ext uri="{28A0092B-C50C-407E-A947-70E740481C1C}">
                <a14:useLocalDpi xmlns:a14="http://schemas.microsoft.com/office/drawing/2010/main" val="0"/>
              </a:ext>
            </a:extLst>
          </a:blip>
          <a:srcRect t="1" r="33683" b="1994"/>
          <a:stretch/>
        </p:blipFill>
        <p:spPr>
          <a:xfrm>
            <a:off x="7345238" y="2162339"/>
            <a:ext cx="4621475" cy="815119"/>
          </a:xfrm>
          <a:prstGeom prst="rect">
            <a:avLst/>
          </a:prstGeom>
        </p:spPr>
      </p:pic>
      <p:grpSp>
        <p:nvGrpSpPr>
          <p:cNvPr id="11" name="Group 10">
            <a:extLst>
              <a:ext uri="{FF2B5EF4-FFF2-40B4-BE49-F238E27FC236}">
                <a16:creationId xmlns:a16="http://schemas.microsoft.com/office/drawing/2014/main" id="{4C026B23-AE91-A935-F9F2-C8D23E67D4F4}"/>
              </a:ext>
            </a:extLst>
          </p:cNvPr>
          <p:cNvGrpSpPr/>
          <p:nvPr/>
        </p:nvGrpSpPr>
        <p:grpSpPr>
          <a:xfrm>
            <a:off x="1343812" y="1565958"/>
            <a:ext cx="5343245" cy="4693919"/>
            <a:chOff x="1343812" y="1737362"/>
            <a:chExt cx="5343245" cy="4693919"/>
          </a:xfrm>
        </p:grpSpPr>
        <p:pic>
          <p:nvPicPr>
            <p:cNvPr id="12" name="Picture 11" descr="Screen Shot 2016-11-30 at 6.52.21 AM.png">
              <a:extLst>
                <a:ext uri="{FF2B5EF4-FFF2-40B4-BE49-F238E27FC236}">
                  <a16:creationId xmlns:a16="http://schemas.microsoft.com/office/drawing/2014/main" id="{AE62D261-1540-09D1-1323-3ADD4EE33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812" y="1737362"/>
              <a:ext cx="5343245" cy="4693919"/>
            </a:xfrm>
            <a:prstGeom prst="rect">
              <a:avLst/>
            </a:prstGeom>
          </p:spPr>
        </p:pic>
        <p:sp>
          <p:nvSpPr>
            <p:cNvPr id="13" name="Rectangle 12">
              <a:extLst>
                <a:ext uri="{FF2B5EF4-FFF2-40B4-BE49-F238E27FC236}">
                  <a16:creationId xmlns:a16="http://schemas.microsoft.com/office/drawing/2014/main" id="{5CD57541-6A08-F3BC-0CD3-A443C1D60902}"/>
                </a:ext>
              </a:extLst>
            </p:cNvPr>
            <p:cNvSpPr/>
            <p:nvPr/>
          </p:nvSpPr>
          <p:spPr>
            <a:xfrm>
              <a:off x="1343812" y="1914144"/>
              <a:ext cx="826364" cy="304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MEMM</a:t>
              </a:r>
            </a:p>
          </p:txBody>
        </p:sp>
      </p:grpSp>
      <p:pic>
        <p:nvPicPr>
          <p:cNvPr id="14" name="Picture 13" descr="Screen Region 2014-09-18 at 07.38.36.png">
            <a:extLst>
              <a:ext uri="{FF2B5EF4-FFF2-40B4-BE49-F238E27FC236}">
                <a16:creationId xmlns:a16="http://schemas.microsoft.com/office/drawing/2014/main" id="{03C46C49-9B4B-88D8-9905-B72A7FF4C4FC}"/>
              </a:ext>
            </a:extLst>
          </p:cNvPr>
          <p:cNvPicPr>
            <a:picLocks noChangeAspect="1"/>
          </p:cNvPicPr>
          <p:nvPr/>
        </p:nvPicPr>
        <p:blipFill rotWithShape="1">
          <a:blip r:embed="rId3">
            <a:extLst>
              <a:ext uri="{28A0092B-C50C-407E-A947-70E740481C1C}">
                <a14:useLocalDpi xmlns:a14="http://schemas.microsoft.com/office/drawing/2010/main" val="0"/>
              </a:ext>
            </a:extLst>
          </a:blip>
          <a:srcRect l="66317" t="-10142"/>
          <a:stretch/>
        </p:blipFill>
        <p:spPr>
          <a:xfrm>
            <a:off x="7345238" y="2925277"/>
            <a:ext cx="2347331" cy="916059"/>
          </a:xfrm>
          <a:prstGeom prst="rect">
            <a:avLst/>
          </a:prstGeom>
        </p:spPr>
      </p:pic>
      <p:sp>
        <p:nvSpPr>
          <p:cNvPr id="15" name="TextBox 14">
            <a:extLst>
              <a:ext uri="{FF2B5EF4-FFF2-40B4-BE49-F238E27FC236}">
                <a16:creationId xmlns:a16="http://schemas.microsoft.com/office/drawing/2014/main" id="{38665E6B-9686-89F4-C8D3-0D90DD091CDF}"/>
              </a:ext>
            </a:extLst>
          </p:cNvPr>
          <p:cNvSpPr txBox="1"/>
          <p:nvPr/>
        </p:nvSpPr>
        <p:spPr>
          <a:xfrm>
            <a:off x="7284749" y="1446216"/>
            <a:ext cx="2312236" cy="523220"/>
          </a:xfrm>
          <a:prstGeom prst="rect">
            <a:avLst/>
          </a:prstGeom>
          <a:noFill/>
        </p:spPr>
        <p:txBody>
          <a:bodyPr wrap="none" rtlCol="0">
            <a:spAutoFit/>
          </a:bodyPr>
          <a:lstStyle/>
          <a:p>
            <a:r>
              <a:rPr lang="en-US" sz="2800" dirty="0"/>
              <a:t>Recall MEMM:</a:t>
            </a:r>
          </a:p>
        </p:txBody>
      </p:sp>
      <p:grpSp>
        <p:nvGrpSpPr>
          <p:cNvPr id="18" name="Group 17">
            <a:extLst>
              <a:ext uri="{FF2B5EF4-FFF2-40B4-BE49-F238E27FC236}">
                <a16:creationId xmlns:a16="http://schemas.microsoft.com/office/drawing/2014/main" id="{55314C08-8EEF-44DC-B556-F8AA2E43F974}"/>
              </a:ext>
            </a:extLst>
          </p:cNvPr>
          <p:cNvGrpSpPr/>
          <p:nvPr/>
        </p:nvGrpSpPr>
        <p:grpSpPr>
          <a:xfrm>
            <a:off x="9236767" y="3700813"/>
            <a:ext cx="2340289" cy="1784180"/>
            <a:chOff x="9236767" y="4245561"/>
            <a:chExt cx="2340289" cy="1784180"/>
          </a:xfrm>
        </p:grpSpPr>
        <p:grpSp>
          <p:nvGrpSpPr>
            <p:cNvPr id="4" name="Group 3">
              <a:extLst>
                <a:ext uri="{FF2B5EF4-FFF2-40B4-BE49-F238E27FC236}">
                  <a16:creationId xmlns:a16="http://schemas.microsoft.com/office/drawing/2014/main" id="{2E989241-36FC-4590-FFFA-69A1797EE95D}"/>
                </a:ext>
              </a:extLst>
            </p:cNvPr>
            <p:cNvGrpSpPr/>
            <p:nvPr/>
          </p:nvGrpSpPr>
          <p:grpSpPr>
            <a:xfrm>
              <a:off x="9409043" y="4245561"/>
              <a:ext cx="2168013" cy="1784180"/>
              <a:chOff x="1470575" y="2496272"/>
              <a:chExt cx="1973665" cy="1660064"/>
            </a:xfrm>
          </p:grpSpPr>
          <p:sp>
            <p:nvSpPr>
              <p:cNvPr id="5" name="Oval 4">
                <a:extLst>
                  <a:ext uri="{FF2B5EF4-FFF2-40B4-BE49-F238E27FC236}">
                    <a16:creationId xmlns:a16="http://schemas.microsoft.com/office/drawing/2014/main" id="{9555B6FB-FA13-41EF-95E0-E06DFC4952C9}"/>
                  </a:ext>
                </a:extLst>
              </p:cNvPr>
              <p:cNvSpPr/>
              <p:nvPr/>
            </p:nvSpPr>
            <p:spPr>
              <a:xfrm>
                <a:off x="1470575" y="2496272"/>
                <a:ext cx="711787" cy="644064"/>
              </a:xfrm>
              <a:prstGeom prst="ellipse">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US" sz="2400" dirty="0"/>
                  <a:t>y</a:t>
                </a:r>
                <a:r>
                  <a:rPr lang="en-US" sz="2400" baseline="-25000" dirty="0"/>
                  <a:t>t-1</a:t>
                </a:r>
              </a:p>
            </p:txBody>
          </p:sp>
          <p:sp>
            <p:nvSpPr>
              <p:cNvPr id="6" name="Oval 5">
                <a:extLst>
                  <a:ext uri="{FF2B5EF4-FFF2-40B4-BE49-F238E27FC236}">
                    <a16:creationId xmlns:a16="http://schemas.microsoft.com/office/drawing/2014/main" id="{E8B21A31-A80A-D404-3A80-E8C6571111E0}"/>
                  </a:ext>
                </a:extLst>
              </p:cNvPr>
              <p:cNvSpPr/>
              <p:nvPr/>
            </p:nvSpPr>
            <p:spPr>
              <a:xfrm>
                <a:off x="2824480" y="2496272"/>
                <a:ext cx="619760" cy="644064"/>
              </a:xfrm>
              <a:prstGeom prst="ellipse">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US" sz="2400" dirty="0" err="1"/>
                  <a:t>y</a:t>
                </a:r>
                <a:r>
                  <a:rPr lang="en-US" sz="2400" baseline="-25000" dirty="0" err="1"/>
                  <a:t>t</a:t>
                </a:r>
                <a:endParaRPr lang="en-US" sz="2400" dirty="0"/>
              </a:p>
            </p:txBody>
          </p:sp>
          <p:sp>
            <p:nvSpPr>
              <p:cNvPr id="7" name="Oval 6">
                <a:extLst>
                  <a:ext uri="{FF2B5EF4-FFF2-40B4-BE49-F238E27FC236}">
                    <a16:creationId xmlns:a16="http://schemas.microsoft.com/office/drawing/2014/main" id="{97254D36-004A-8880-5481-E0053EC22CB4}"/>
                  </a:ext>
                </a:extLst>
              </p:cNvPr>
              <p:cNvSpPr/>
              <p:nvPr/>
            </p:nvSpPr>
            <p:spPr>
              <a:xfrm>
                <a:off x="2824480" y="3512272"/>
                <a:ext cx="619760" cy="644064"/>
              </a:xfrm>
              <a:prstGeom prst="ellipse">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US" sz="2400" dirty="0" err="1"/>
                  <a:t>x</a:t>
                </a:r>
                <a:r>
                  <a:rPr lang="en-US" sz="2400" baseline="-25000" dirty="0" err="1"/>
                  <a:t>t</a:t>
                </a:r>
                <a:endParaRPr lang="en-US" sz="2400" baseline="-25000" dirty="0"/>
              </a:p>
            </p:txBody>
          </p:sp>
          <p:cxnSp>
            <p:nvCxnSpPr>
              <p:cNvPr id="8" name="Straight Arrow Connector 7">
                <a:extLst>
                  <a:ext uri="{FF2B5EF4-FFF2-40B4-BE49-F238E27FC236}">
                    <a16:creationId xmlns:a16="http://schemas.microsoft.com/office/drawing/2014/main" id="{EA847D47-EA5D-DF52-143D-0B5FCE97113D}"/>
                  </a:ext>
                </a:extLst>
              </p:cNvPr>
              <p:cNvCxnSpPr>
                <a:cxnSpLocks/>
                <a:stCxn id="5" idx="6"/>
                <a:endCxn id="6" idx="2"/>
              </p:cNvCxnSpPr>
              <p:nvPr/>
            </p:nvCxnSpPr>
            <p:spPr>
              <a:xfrm>
                <a:off x="2182362" y="2818304"/>
                <a:ext cx="642118"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A66FD19-CEA8-C378-8822-B4F41157CED7}"/>
                  </a:ext>
                </a:extLst>
              </p:cNvPr>
              <p:cNvCxnSpPr>
                <a:stCxn id="7" idx="0"/>
                <a:endCxn id="6" idx="4"/>
              </p:cNvCxnSpPr>
              <p:nvPr/>
            </p:nvCxnSpPr>
            <p:spPr>
              <a:xfrm flipV="1">
                <a:off x="3134360" y="3140336"/>
                <a:ext cx="0" cy="371936"/>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C06A236F-FE7E-8B09-28EE-AC9E9C10C524}"/>
                </a:ext>
              </a:extLst>
            </p:cNvPr>
            <p:cNvSpPr txBox="1"/>
            <p:nvPr/>
          </p:nvSpPr>
          <p:spPr>
            <a:xfrm>
              <a:off x="9236767" y="5120624"/>
              <a:ext cx="1575397" cy="707886"/>
            </a:xfrm>
            <a:prstGeom prst="rect">
              <a:avLst/>
            </a:prstGeom>
            <a:noFill/>
          </p:spPr>
          <p:txBody>
            <a:bodyPr wrap="square" rtlCol="0">
              <a:spAutoFit/>
            </a:bodyPr>
            <a:lstStyle/>
            <a:p>
              <a:r>
                <a:rPr lang="en-US" sz="2000" dirty="0"/>
                <a:t>Conditional</a:t>
              </a:r>
            </a:p>
            <a:p>
              <a:r>
                <a:rPr lang="en-US" sz="2000" dirty="0"/>
                <a:t>model</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7B30AD9-4744-05AD-ED67-9A4C75B07A89}"/>
                  </a:ext>
                </a:extLst>
              </p:cNvPr>
              <p:cNvSpPr txBox="1"/>
              <p:nvPr/>
            </p:nvSpPr>
            <p:spPr>
              <a:xfrm>
                <a:off x="7384562" y="6083059"/>
                <a:ext cx="34503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𝑆𝑜𝑓𝑡𝑚𝑎𝑥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𝑝</m:t>
                          </m:r>
                        </m:sup>
                      </m:s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oMath>
                  </m:oMathPara>
                </a14:m>
                <a:endParaRPr lang="en-US" sz="2000" dirty="0"/>
              </a:p>
            </p:txBody>
          </p:sp>
        </mc:Choice>
        <mc:Fallback xmlns="">
          <p:sp>
            <p:nvSpPr>
              <p:cNvPr id="21" name="TextBox 20">
                <a:extLst>
                  <a:ext uri="{FF2B5EF4-FFF2-40B4-BE49-F238E27FC236}">
                    <a16:creationId xmlns:a16="http://schemas.microsoft.com/office/drawing/2014/main" id="{B7B30AD9-4744-05AD-ED67-9A4C75B07A89}"/>
                  </a:ext>
                </a:extLst>
              </p:cNvPr>
              <p:cNvSpPr txBox="1">
                <a:spLocks noRot="1" noChangeAspect="1" noMove="1" noResize="1" noEditPoints="1" noAdjustHandles="1" noChangeArrowheads="1" noChangeShapeType="1" noTextEdit="1"/>
              </p:cNvSpPr>
              <p:nvPr/>
            </p:nvSpPr>
            <p:spPr>
              <a:xfrm>
                <a:off x="7384562" y="6083059"/>
                <a:ext cx="3450367" cy="461665"/>
              </a:xfrm>
              <a:prstGeom prst="rect">
                <a:avLst/>
              </a:prstGeom>
              <a:blipFill>
                <a:blip r:embed="rId5"/>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78D9AF1-2D7B-9BE0-FC4E-F80DF5C011E8}"/>
                  </a:ext>
                </a:extLst>
              </p:cNvPr>
              <p:cNvSpPr txBox="1"/>
              <p:nvPr/>
            </p:nvSpPr>
            <p:spPr>
              <a:xfrm>
                <a:off x="7373566" y="5622587"/>
                <a:ext cx="3931910" cy="461665"/>
              </a:xfrm>
              <a:prstGeom prst="rect">
                <a:avLst/>
              </a:prstGeom>
              <a:noFill/>
            </p:spPr>
            <p:txBody>
              <a:bodyPr wrap="none" rtlCol="0">
                <a:spAutoFit/>
              </a:bodyPr>
              <a:lstStyle/>
              <a:p>
                <a:r>
                  <a:rPr lang="en-US" sz="2400" dirty="0"/>
                  <a:t>How to model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1" i="1" smtClean="0">
                            <a:latin typeface="Cambria Math" panose="02040503050406030204" pitchFamily="18" charset="0"/>
                          </a:rPr>
                          <m:t>𝒙</m:t>
                        </m:r>
                      </m:e>
                    </m:d>
                  </m:oMath>
                </a14:m>
                <a:r>
                  <a:rPr lang="en-US" sz="2400" dirty="0"/>
                  <a:t>?</a:t>
                </a:r>
              </a:p>
            </p:txBody>
          </p:sp>
        </mc:Choice>
        <mc:Fallback xmlns="">
          <p:sp>
            <p:nvSpPr>
              <p:cNvPr id="22" name="TextBox 21">
                <a:extLst>
                  <a:ext uri="{FF2B5EF4-FFF2-40B4-BE49-F238E27FC236}">
                    <a16:creationId xmlns:a16="http://schemas.microsoft.com/office/drawing/2014/main" id="{878D9AF1-2D7B-9BE0-FC4E-F80DF5C011E8}"/>
                  </a:ext>
                </a:extLst>
              </p:cNvPr>
              <p:cNvSpPr txBox="1">
                <a:spLocks noRot="1" noChangeAspect="1" noMove="1" noResize="1" noEditPoints="1" noAdjustHandles="1" noChangeArrowheads="1" noChangeShapeType="1" noTextEdit="1"/>
              </p:cNvSpPr>
              <p:nvPr/>
            </p:nvSpPr>
            <p:spPr>
              <a:xfrm>
                <a:off x="7373566" y="5622587"/>
                <a:ext cx="3931910" cy="461665"/>
              </a:xfrm>
              <a:prstGeom prst="rect">
                <a:avLst/>
              </a:prstGeom>
              <a:blipFill>
                <a:blip r:embed="rId6"/>
                <a:stretch>
                  <a:fillRect l="-2251" t="-7895" r="-1286" b="-2894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D67718C4-1EF4-3133-327F-BBADB82D26A7}"/>
              </a:ext>
            </a:extLst>
          </p:cNvPr>
          <p:cNvSpPr txBox="1"/>
          <p:nvPr/>
        </p:nvSpPr>
        <p:spPr>
          <a:xfrm>
            <a:off x="2584175" y="6281534"/>
            <a:ext cx="534890" cy="369332"/>
          </a:xfrm>
          <a:prstGeom prst="rect">
            <a:avLst/>
          </a:prstGeom>
          <a:noFill/>
        </p:spPr>
        <p:txBody>
          <a:bodyPr wrap="none" rtlCol="0">
            <a:spAutoFit/>
          </a:bodyPr>
          <a:lstStyle/>
          <a:p>
            <a:r>
              <a:rPr lang="en-US" dirty="0"/>
              <a:t>U.N</a:t>
            </a:r>
          </a:p>
        </p:txBody>
      </p:sp>
      <p:sp>
        <p:nvSpPr>
          <p:cNvPr id="24" name="TextBox 23">
            <a:extLst>
              <a:ext uri="{FF2B5EF4-FFF2-40B4-BE49-F238E27FC236}">
                <a16:creationId xmlns:a16="http://schemas.microsoft.com/office/drawing/2014/main" id="{525D1DC7-4332-4C18-AB2C-F1919D199D05}"/>
              </a:ext>
            </a:extLst>
          </p:cNvPr>
          <p:cNvSpPr txBox="1"/>
          <p:nvPr/>
        </p:nvSpPr>
        <p:spPr>
          <a:xfrm>
            <a:off x="3465449" y="6281534"/>
            <a:ext cx="812402" cy="369332"/>
          </a:xfrm>
          <a:prstGeom prst="rect">
            <a:avLst/>
          </a:prstGeom>
          <a:noFill/>
        </p:spPr>
        <p:txBody>
          <a:bodyPr wrap="square" rtlCol="0">
            <a:spAutoFit/>
          </a:bodyPr>
          <a:lstStyle/>
          <a:p>
            <a:r>
              <a:rPr lang="en-US" dirty="0"/>
              <a:t>official</a:t>
            </a:r>
          </a:p>
        </p:txBody>
      </p:sp>
      <p:sp>
        <p:nvSpPr>
          <p:cNvPr id="25" name="TextBox 24">
            <a:extLst>
              <a:ext uri="{FF2B5EF4-FFF2-40B4-BE49-F238E27FC236}">
                <a16:creationId xmlns:a16="http://schemas.microsoft.com/office/drawing/2014/main" id="{D74DCB27-0A19-F4B5-6028-C1CC220261DA}"/>
              </a:ext>
            </a:extLst>
          </p:cNvPr>
          <p:cNvSpPr txBox="1"/>
          <p:nvPr/>
        </p:nvSpPr>
        <p:spPr>
          <a:xfrm>
            <a:off x="4518992" y="6281534"/>
            <a:ext cx="812402" cy="369332"/>
          </a:xfrm>
          <a:prstGeom prst="rect">
            <a:avLst/>
          </a:prstGeom>
          <a:noFill/>
        </p:spPr>
        <p:txBody>
          <a:bodyPr wrap="square" rtlCol="0">
            <a:spAutoFit/>
          </a:bodyPr>
          <a:lstStyle/>
          <a:p>
            <a:r>
              <a:rPr lang="en-US" dirty="0" err="1"/>
              <a:t>Ekeus</a:t>
            </a:r>
            <a:endParaRPr lang="en-US" dirty="0"/>
          </a:p>
        </p:txBody>
      </p:sp>
      <p:sp>
        <p:nvSpPr>
          <p:cNvPr id="26" name="TextBox 25">
            <a:extLst>
              <a:ext uri="{FF2B5EF4-FFF2-40B4-BE49-F238E27FC236}">
                <a16:creationId xmlns:a16="http://schemas.microsoft.com/office/drawing/2014/main" id="{C5493018-AE88-640D-C770-4BCFBFE650D0}"/>
              </a:ext>
            </a:extLst>
          </p:cNvPr>
          <p:cNvSpPr txBox="1"/>
          <p:nvPr/>
        </p:nvSpPr>
        <p:spPr>
          <a:xfrm>
            <a:off x="5516880" y="6281534"/>
            <a:ext cx="812402" cy="369332"/>
          </a:xfrm>
          <a:prstGeom prst="rect">
            <a:avLst/>
          </a:prstGeom>
          <a:noFill/>
        </p:spPr>
        <p:txBody>
          <a:bodyPr wrap="square" rtlCol="0">
            <a:spAutoFit/>
          </a:bodyPr>
          <a:lstStyle/>
          <a:p>
            <a:r>
              <a:rPr lang="en-US" dirty="0"/>
              <a:t>heads</a:t>
            </a:r>
          </a:p>
        </p:txBody>
      </p:sp>
      <p:sp>
        <p:nvSpPr>
          <p:cNvPr id="27" name="TextBox 26">
            <a:extLst>
              <a:ext uri="{FF2B5EF4-FFF2-40B4-BE49-F238E27FC236}">
                <a16:creationId xmlns:a16="http://schemas.microsoft.com/office/drawing/2014/main" id="{9A1C060A-F767-0F7D-2B5F-8CB7B5449D74}"/>
              </a:ext>
            </a:extLst>
          </p:cNvPr>
          <p:cNvSpPr txBox="1"/>
          <p:nvPr/>
        </p:nvSpPr>
        <p:spPr>
          <a:xfrm>
            <a:off x="6525314" y="6278292"/>
            <a:ext cx="812402" cy="369332"/>
          </a:xfrm>
          <a:prstGeom prst="rect">
            <a:avLst/>
          </a:prstGeom>
          <a:noFill/>
        </p:spPr>
        <p:txBody>
          <a:bodyPr wrap="square" rtlCol="0">
            <a:spAutoFit/>
          </a:bodyPr>
          <a:lstStyle/>
          <a:p>
            <a:r>
              <a:rPr lang="en-US" dirty="0"/>
              <a:t>……</a:t>
            </a:r>
          </a:p>
        </p:txBody>
      </p:sp>
      <p:cxnSp>
        <p:nvCxnSpPr>
          <p:cNvPr id="28" name="Straight Arrow Connector 27">
            <a:extLst>
              <a:ext uri="{FF2B5EF4-FFF2-40B4-BE49-F238E27FC236}">
                <a16:creationId xmlns:a16="http://schemas.microsoft.com/office/drawing/2014/main" id="{2FBF5D60-242A-9F8A-EB77-7C8DD3631AFF}"/>
              </a:ext>
            </a:extLst>
          </p:cNvPr>
          <p:cNvCxnSpPr>
            <a:cxnSpLocks/>
          </p:cNvCxnSpPr>
          <p:nvPr/>
        </p:nvCxnSpPr>
        <p:spPr>
          <a:xfrm>
            <a:off x="2170176" y="1949132"/>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48C418E-861E-6E0A-105C-401F8A25DC54}"/>
              </a:ext>
            </a:extLst>
          </p:cNvPr>
          <p:cNvCxnSpPr>
            <a:cxnSpLocks/>
          </p:cNvCxnSpPr>
          <p:nvPr/>
        </p:nvCxnSpPr>
        <p:spPr>
          <a:xfrm>
            <a:off x="3176016" y="1943036"/>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24161AA-88DF-52C5-A459-25B6258BE758}"/>
              </a:ext>
            </a:extLst>
          </p:cNvPr>
          <p:cNvCxnSpPr>
            <a:cxnSpLocks/>
          </p:cNvCxnSpPr>
          <p:nvPr/>
        </p:nvCxnSpPr>
        <p:spPr>
          <a:xfrm>
            <a:off x="4169664" y="1949132"/>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0FB6D68-8596-9F05-70A4-1A6AB5DF5B5C}"/>
              </a:ext>
            </a:extLst>
          </p:cNvPr>
          <p:cNvCxnSpPr>
            <a:cxnSpLocks/>
          </p:cNvCxnSpPr>
          <p:nvPr/>
        </p:nvCxnSpPr>
        <p:spPr>
          <a:xfrm>
            <a:off x="5175504" y="1943036"/>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A76E28C-F69F-6EEE-6F12-841762B881EB}"/>
              </a:ext>
            </a:extLst>
          </p:cNvPr>
          <p:cNvCxnSpPr>
            <a:cxnSpLocks/>
          </p:cNvCxnSpPr>
          <p:nvPr/>
        </p:nvCxnSpPr>
        <p:spPr>
          <a:xfrm>
            <a:off x="6175248" y="1943036"/>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785067E-8501-F7AE-3499-845FC1B64CB0}"/>
              </a:ext>
            </a:extLst>
          </p:cNvPr>
          <p:cNvSpPr txBox="1"/>
          <p:nvPr/>
        </p:nvSpPr>
        <p:spPr>
          <a:xfrm>
            <a:off x="2561026" y="1807562"/>
            <a:ext cx="551113" cy="246221"/>
          </a:xfrm>
          <a:prstGeom prst="rect">
            <a:avLst/>
          </a:prstGeom>
          <a:solidFill>
            <a:schemeClr val="bg1"/>
          </a:solidFill>
        </p:spPr>
        <p:txBody>
          <a:bodyPr wrap="none" lIns="0" tIns="0" rIns="0" bIns="0" rtlCol="0">
            <a:spAutoFit/>
          </a:bodyPr>
          <a:lstStyle/>
          <a:p>
            <a:r>
              <a:rPr lang="en-US" sz="1600" dirty="0"/>
              <a:t>B-ORG</a:t>
            </a:r>
          </a:p>
        </p:txBody>
      </p:sp>
      <p:sp>
        <p:nvSpPr>
          <p:cNvPr id="34" name="TextBox 33">
            <a:extLst>
              <a:ext uri="{FF2B5EF4-FFF2-40B4-BE49-F238E27FC236}">
                <a16:creationId xmlns:a16="http://schemas.microsoft.com/office/drawing/2014/main" id="{1D5F9C8D-236E-7B43-F447-9961285A4C18}"/>
              </a:ext>
            </a:extLst>
          </p:cNvPr>
          <p:cNvSpPr txBox="1"/>
          <p:nvPr/>
        </p:nvSpPr>
        <p:spPr>
          <a:xfrm>
            <a:off x="3639310" y="1807562"/>
            <a:ext cx="415178" cy="246221"/>
          </a:xfrm>
          <a:prstGeom prst="rect">
            <a:avLst/>
          </a:prstGeom>
          <a:solidFill>
            <a:schemeClr val="bg1"/>
          </a:solidFill>
        </p:spPr>
        <p:txBody>
          <a:bodyPr wrap="none" lIns="0" tIns="0" rIns="0" bIns="0" rtlCol="0">
            <a:spAutoFit/>
          </a:bodyPr>
          <a:lstStyle/>
          <a:p>
            <a:pPr algn="ctr"/>
            <a:r>
              <a:rPr lang="en-US" sz="1600" dirty="0"/>
              <a:t>   O   </a:t>
            </a:r>
          </a:p>
        </p:txBody>
      </p:sp>
      <p:sp>
        <p:nvSpPr>
          <p:cNvPr id="35" name="TextBox 34">
            <a:extLst>
              <a:ext uri="{FF2B5EF4-FFF2-40B4-BE49-F238E27FC236}">
                <a16:creationId xmlns:a16="http://schemas.microsoft.com/office/drawing/2014/main" id="{FD6B2907-6ABD-5054-ED14-B228A718C810}"/>
              </a:ext>
            </a:extLst>
          </p:cNvPr>
          <p:cNvSpPr txBox="1"/>
          <p:nvPr/>
        </p:nvSpPr>
        <p:spPr>
          <a:xfrm>
            <a:off x="4576947" y="1807562"/>
            <a:ext cx="493725" cy="246221"/>
          </a:xfrm>
          <a:prstGeom prst="rect">
            <a:avLst/>
          </a:prstGeom>
          <a:solidFill>
            <a:schemeClr val="bg1"/>
          </a:solidFill>
        </p:spPr>
        <p:txBody>
          <a:bodyPr wrap="none" lIns="0" tIns="0" rIns="0" bIns="0" rtlCol="0">
            <a:spAutoFit/>
          </a:bodyPr>
          <a:lstStyle/>
          <a:p>
            <a:r>
              <a:rPr lang="en-US" sz="1600" dirty="0"/>
              <a:t>B-PER</a:t>
            </a:r>
          </a:p>
        </p:txBody>
      </p:sp>
      <p:sp>
        <p:nvSpPr>
          <p:cNvPr id="36" name="TextBox 35">
            <a:extLst>
              <a:ext uri="{FF2B5EF4-FFF2-40B4-BE49-F238E27FC236}">
                <a16:creationId xmlns:a16="http://schemas.microsoft.com/office/drawing/2014/main" id="{F7D0231B-4275-6DEB-726D-7869E4B15818}"/>
              </a:ext>
            </a:extLst>
          </p:cNvPr>
          <p:cNvSpPr txBox="1"/>
          <p:nvPr/>
        </p:nvSpPr>
        <p:spPr>
          <a:xfrm>
            <a:off x="5620601" y="1807562"/>
            <a:ext cx="415178" cy="246221"/>
          </a:xfrm>
          <a:prstGeom prst="rect">
            <a:avLst/>
          </a:prstGeom>
          <a:solidFill>
            <a:schemeClr val="bg1"/>
          </a:solidFill>
        </p:spPr>
        <p:txBody>
          <a:bodyPr wrap="none" lIns="0" tIns="0" rIns="0" bIns="0" rtlCol="0">
            <a:spAutoFit/>
          </a:bodyPr>
          <a:lstStyle/>
          <a:p>
            <a:r>
              <a:rPr lang="en-US" sz="1600" dirty="0"/>
              <a:t>   O   </a:t>
            </a:r>
          </a:p>
        </p:txBody>
      </p:sp>
    </p:spTree>
    <p:extLst>
      <p:ext uri="{BB962C8B-B14F-4D97-AF65-F5344CB8AC3E}">
        <p14:creationId xmlns:p14="http://schemas.microsoft.com/office/powerpoint/2010/main" val="294434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8142A3-7D99-A961-2947-1AF4022EFB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55" t="16048" r="6293" b="9587"/>
          <a:stretch/>
        </p:blipFill>
        <p:spPr bwMode="auto">
          <a:xfrm>
            <a:off x="2511551" y="1741868"/>
            <a:ext cx="4473413" cy="48974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Combining MEMMs with Transformers</a:t>
            </a:r>
          </a:p>
        </p:txBody>
      </p:sp>
      <p:sp>
        <p:nvSpPr>
          <p:cNvPr id="3" name="Rectangle 2">
            <a:extLst>
              <a:ext uri="{FF2B5EF4-FFF2-40B4-BE49-F238E27FC236}">
                <a16:creationId xmlns:a16="http://schemas.microsoft.com/office/drawing/2014/main" id="{DAB4E182-49B5-83B1-0AD1-69A6DFAFFF41}"/>
              </a:ext>
            </a:extLst>
          </p:cNvPr>
          <p:cNvSpPr/>
          <p:nvPr/>
        </p:nvSpPr>
        <p:spPr>
          <a:xfrm>
            <a:off x="1343812" y="1799743"/>
            <a:ext cx="826364" cy="304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MEMM</a:t>
            </a:r>
          </a:p>
        </p:txBody>
      </p:sp>
      <p:cxnSp>
        <p:nvCxnSpPr>
          <p:cNvPr id="4" name="Straight Arrow Connector 3">
            <a:extLst>
              <a:ext uri="{FF2B5EF4-FFF2-40B4-BE49-F238E27FC236}">
                <a16:creationId xmlns:a16="http://schemas.microsoft.com/office/drawing/2014/main" id="{BEEFA681-530E-3443-FA22-057332E94A19}"/>
              </a:ext>
            </a:extLst>
          </p:cNvPr>
          <p:cNvCxnSpPr>
            <a:cxnSpLocks/>
          </p:cNvCxnSpPr>
          <p:nvPr/>
        </p:nvCxnSpPr>
        <p:spPr>
          <a:xfrm>
            <a:off x="2239628" y="1949132"/>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E6E1013-5220-5023-857B-56B16DB733F2}"/>
              </a:ext>
            </a:extLst>
          </p:cNvPr>
          <p:cNvCxnSpPr>
            <a:cxnSpLocks/>
          </p:cNvCxnSpPr>
          <p:nvPr/>
        </p:nvCxnSpPr>
        <p:spPr>
          <a:xfrm>
            <a:off x="3453813" y="1943036"/>
            <a:ext cx="203787"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726C7A1-9651-C83F-60D5-C3BD0E9FAD9A}"/>
              </a:ext>
            </a:extLst>
          </p:cNvPr>
          <p:cNvCxnSpPr>
            <a:cxnSpLocks/>
          </p:cNvCxnSpPr>
          <p:nvPr/>
        </p:nvCxnSpPr>
        <p:spPr>
          <a:xfrm>
            <a:off x="4528480" y="1949132"/>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68AD14B-8AB9-4F82-B189-C0FD58236434}"/>
              </a:ext>
            </a:extLst>
          </p:cNvPr>
          <p:cNvCxnSpPr>
            <a:cxnSpLocks/>
          </p:cNvCxnSpPr>
          <p:nvPr/>
        </p:nvCxnSpPr>
        <p:spPr>
          <a:xfrm>
            <a:off x="5707945" y="1943036"/>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9011492-4200-87AF-C14D-E375D461D586}"/>
              </a:ext>
            </a:extLst>
          </p:cNvPr>
          <p:cNvSpPr txBox="1"/>
          <p:nvPr/>
        </p:nvSpPr>
        <p:spPr>
          <a:xfrm>
            <a:off x="7384139" y="1915257"/>
            <a:ext cx="3123163" cy="523220"/>
          </a:xfrm>
          <a:prstGeom prst="rect">
            <a:avLst/>
          </a:prstGeom>
          <a:noFill/>
        </p:spPr>
        <p:txBody>
          <a:bodyPr wrap="none" rtlCol="0">
            <a:spAutoFit/>
          </a:bodyPr>
          <a:lstStyle/>
          <a:p>
            <a:r>
              <a:rPr lang="en-US" sz="2800" dirty="0"/>
              <a:t>Recall Transformers:</a:t>
            </a:r>
          </a:p>
        </p:txBody>
      </p:sp>
      <p:sp>
        <p:nvSpPr>
          <p:cNvPr id="19" name="TextBox 18">
            <a:extLst>
              <a:ext uri="{FF2B5EF4-FFF2-40B4-BE49-F238E27FC236}">
                <a16:creationId xmlns:a16="http://schemas.microsoft.com/office/drawing/2014/main" id="{429C9822-5EA6-3C4E-E0F7-46FD5047411F}"/>
              </a:ext>
            </a:extLst>
          </p:cNvPr>
          <p:cNvSpPr txBox="1"/>
          <p:nvPr/>
        </p:nvSpPr>
        <p:spPr>
          <a:xfrm>
            <a:off x="2870521" y="6327834"/>
            <a:ext cx="467541" cy="246221"/>
          </a:xfrm>
          <a:prstGeom prst="rect">
            <a:avLst/>
          </a:prstGeom>
          <a:solidFill>
            <a:srgbClr val="F5F5F5"/>
          </a:solidFill>
        </p:spPr>
        <p:txBody>
          <a:bodyPr wrap="square" lIns="0" tIns="0" rIns="0" bIns="0" rtlCol="0">
            <a:spAutoFit/>
          </a:bodyPr>
          <a:lstStyle/>
          <a:p>
            <a:r>
              <a:rPr lang="en-US" sz="1600" dirty="0"/>
              <a:t>U.N</a:t>
            </a:r>
          </a:p>
        </p:txBody>
      </p:sp>
      <p:sp>
        <p:nvSpPr>
          <p:cNvPr id="20" name="TextBox 19">
            <a:extLst>
              <a:ext uri="{FF2B5EF4-FFF2-40B4-BE49-F238E27FC236}">
                <a16:creationId xmlns:a16="http://schemas.microsoft.com/office/drawing/2014/main" id="{CBA8AA82-E7E2-B9FF-9673-ECBA4446B108}"/>
              </a:ext>
            </a:extLst>
          </p:cNvPr>
          <p:cNvSpPr txBox="1"/>
          <p:nvPr/>
        </p:nvSpPr>
        <p:spPr>
          <a:xfrm>
            <a:off x="3743245" y="6327835"/>
            <a:ext cx="668893" cy="246220"/>
          </a:xfrm>
          <a:prstGeom prst="rect">
            <a:avLst/>
          </a:prstGeom>
          <a:solidFill>
            <a:srgbClr val="F5F5F5"/>
          </a:solidFill>
        </p:spPr>
        <p:txBody>
          <a:bodyPr wrap="square" lIns="0" tIns="0" rIns="0" bIns="0" rtlCol="0">
            <a:spAutoFit/>
          </a:bodyPr>
          <a:lstStyle/>
          <a:p>
            <a:r>
              <a:rPr lang="en-US" sz="1600" dirty="0"/>
              <a:t>official</a:t>
            </a:r>
          </a:p>
        </p:txBody>
      </p:sp>
      <p:sp>
        <p:nvSpPr>
          <p:cNvPr id="21" name="TextBox 20">
            <a:extLst>
              <a:ext uri="{FF2B5EF4-FFF2-40B4-BE49-F238E27FC236}">
                <a16:creationId xmlns:a16="http://schemas.microsoft.com/office/drawing/2014/main" id="{D3DB36D7-CDBA-130B-C1B7-9654E70D29EB}"/>
              </a:ext>
            </a:extLst>
          </p:cNvPr>
          <p:cNvSpPr txBox="1"/>
          <p:nvPr/>
        </p:nvSpPr>
        <p:spPr>
          <a:xfrm>
            <a:off x="4873974" y="6327834"/>
            <a:ext cx="800051" cy="246221"/>
          </a:xfrm>
          <a:prstGeom prst="rect">
            <a:avLst/>
          </a:prstGeom>
          <a:solidFill>
            <a:srgbClr val="F5F5F5"/>
          </a:solidFill>
        </p:spPr>
        <p:txBody>
          <a:bodyPr wrap="square" lIns="0" tIns="0" rIns="0" bIns="0" rtlCol="0">
            <a:spAutoFit/>
          </a:bodyPr>
          <a:lstStyle/>
          <a:p>
            <a:pPr algn="ctr"/>
            <a:r>
              <a:rPr lang="en-US" sz="1600" dirty="0" err="1"/>
              <a:t>Ekeus</a:t>
            </a:r>
            <a:endParaRPr lang="en-US" sz="1600" dirty="0"/>
          </a:p>
        </p:txBody>
      </p:sp>
      <p:sp>
        <p:nvSpPr>
          <p:cNvPr id="22" name="TextBox 21">
            <a:extLst>
              <a:ext uri="{FF2B5EF4-FFF2-40B4-BE49-F238E27FC236}">
                <a16:creationId xmlns:a16="http://schemas.microsoft.com/office/drawing/2014/main" id="{F71918EA-59F8-2D19-4EBA-1BD60094F9B2}"/>
              </a:ext>
            </a:extLst>
          </p:cNvPr>
          <p:cNvSpPr txBox="1"/>
          <p:nvPr/>
        </p:nvSpPr>
        <p:spPr>
          <a:xfrm>
            <a:off x="6176640" y="6327835"/>
            <a:ext cx="668893" cy="246220"/>
          </a:xfrm>
          <a:prstGeom prst="rect">
            <a:avLst/>
          </a:prstGeom>
          <a:solidFill>
            <a:srgbClr val="F5F5F5"/>
          </a:solidFill>
        </p:spPr>
        <p:txBody>
          <a:bodyPr wrap="square" lIns="0" tIns="0" rIns="0" bIns="0" rtlCol="0">
            <a:spAutoFit/>
          </a:bodyPr>
          <a:lstStyle/>
          <a:p>
            <a:pPr algn="ctr"/>
            <a:r>
              <a:rPr lang="en-US" sz="1600" dirty="0"/>
              <a:t>heads</a:t>
            </a:r>
          </a:p>
        </p:txBody>
      </p:sp>
      <p:cxnSp>
        <p:nvCxnSpPr>
          <p:cNvPr id="18" name="Straight Arrow Connector 17">
            <a:extLst>
              <a:ext uri="{FF2B5EF4-FFF2-40B4-BE49-F238E27FC236}">
                <a16:creationId xmlns:a16="http://schemas.microsoft.com/office/drawing/2014/main" id="{03AE6732-4520-201C-112A-B41136AB1996}"/>
              </a:ext>
            </a:extLst>
          </p:cNvPr>
          <p:cNvCxnSpPr>
            <a:cxnSpLocks/>
          </p:cNvCxnSpPr>
          <p:nvPr/>
        </p:nvCxnSpPr>
        <p:spPr>
          <a:xfrm>
            <a:off x="6902067" y="1968114"/>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38E4AB4-BECB-9B31-D614-B6FC388F3C7F}"/>
              </a:ext>
            </a:extLst>
          </p:cNvPr>
          <p:cNvSpPr txBox="1"/>
          <p:nvPr/>
        </p:nvSpPr>
        <p:spPr>
          <a:xfrm>
            <a:off x="2746222" y="1853862"/>
            <a:ext cx="551113" cy="246221"/>
          </a:xfrm>
          <a:prstGeom prst="rect">
            <a:avLst/>
          </a:prstGeom>
          <a:solidFill>
            <a:srgbClr val="E3D6E8"/>
          </a:solidFill>
        </p:spPr>
        <p:txBody>
          <a:bodyPr wrap="none" lIns="0" tIns="0" rIns="0" bIns="0" rtlCol="0">
            <a:spAutoFit/>
          </a:bodyPr>
          <a:lstStyle/>
          <a:p>
            <a:r>
              <a:rPr lang="en-US" sz="1600" dirty="0"/>
              <a:t>B-ORG</a:t>
            </a:r>
          </a:p>
        </p:txBody>
      </p:sp>
      <p:sp>
        <p:nvSpPr>
          <p:cNvPr id="24" name="TextBox 23">
            <a:extLst>
              <a:ext uri="{FF2B5EF4-FFF2-40B4-BE49-F238E27FC236}">
                <a16:creationId xmlns:a16="http://schemas.microsoft.com/office/drawing/2014/main" id="{4F43EA75-106C-27A4-B889-FEAFFA22B694}"/>
              </a:ext>
            </a:extLst>
          </p:cNvPr>
          <p:cNvSpPr txBox="1"/>
          <p:nvPr/>
        </p:nvSpPr>
        <p:spPr>
          <a:xfrm>
            <a:off x="3893954" y="1853862"/>
            <a:ext cx="415178" cy="246221"/>
          </a:xfrm>
          <a:prstGeom prst="rect">
            <a:avLst/>
          </a:prstGeom>
          <a:solidFill>
            <a:srgbClr val="E3D6E8"/>
          </a:solidFill>
        </p:spPr>
        <p:txBody>
          <a:bodyPr wrap="none" lIns="0" tIns="0" rIns="0" bIns="0" rtlCol="0">
            <a:spAutoFit/>
          </a:bodyPr>
          <a:lstStyle/>
          <a:p>
            <a:pPr algn="ctr"/>
            <a:r>
              <a:rPr lang="en-US" sz="1600" dirty="0"/>
              <a:t>   O   </a:t>
            </a:r>
          </a:p>
        </p:txBody>
      </p:sp>
      <p:sp>
        <p:nvSpPr>
          <p:cNvPr id="25" name="TextBox 24">
            <a:extLst>
              <a:ext uri="{FF2B5EF4-FFF2-40B4-BE49-F238E27FC236}">
                <a16:creationId xmlns:a16="http://schemas.microsoft.com/office/drawing/2014/main" id="{191487C1-ED4F-55DE-6E3C-F36D18BBE19E}"/>
              </a:ext>
            </a:extLst>
          </p:cNvPr>
          <p:cNvSpPr txBox="1"/>
          <p:nvPr/>
        </p:nvSpPr>
        <p:spPr>
          <a:xfrm>
            <a:off x="5051511" y="1853862"/>
            <a:ext cx="493725" cy="246221"/>
          </a:xfrm>
          <a:prstGeom prst="rect">
            <a:avLst/>
          </a:prstGeom>
          <a:solidFill>
            <a:srgbClr val="E3D6E8"/>
          </a:solidFill>
        </p:spPr>
        <p:txBody>
          <a:bodyPr wrap="none" lIns="0" tIns="0" rIns="0" bIns="0" rtlCol="0">
            <a:spAutoFit/>
          </a:bodyPr>
          <a:lstStyle/>
          <a:p>
            <a:r>
              <a:rPr lang="en-US" sz="1600" dirty="0"/>
              <a:t>B-PER</a:t>
            </a:r>
          </a:p>
        </p:txBody>
      </p:sp>
      <p:sp>
        <p:nvSpPr>
          <p:cNvPr id="26" name="TextBox 25">
            <a:extLst>
              <a:ext uri="{FF2B5EF4-FFF2-40B4-BE49-F238E27FC236}">
                <a16:creationId xmlns:a16="http://schemas.microsoft.com/office/drawing/2014/main" id="{E156A9E4-7D09-5DB1-62D9-D13689B73782}"/>
              </a:ext>
            </a:extLst>
          </p:cNvPr>
          <p:cNvSpPr txBox="1"/>
          <p:nvPr/>
        </p:nvSpPr>
        <p:spPr>
          <a:xfrm>
            <a:off x="6268786" y="1853862"/>
            <a:ext cx="415178" cy="246221"/>
          </a:xfrm>
          <a:prstGeom prst="rect">
            <a:avLst/>
          </a:prstGeom>
          <a:solidFill>
            <a:srgbClr val="E3D6E8"/>
          </a:solidFill>
        </p:spPr>
        <p:txBody>
          <a:bodyPr wrap="none" lIns="0" tIns="0" rIns="0" bIns="0" rtlCol="0">
            <a:spAutoFit/>
          </a:bodyPr>
          <a:lstStyle/>
          <a:p>
            <a:r>
              <a:rPr lang="en-US" sz="1600" dirty="0"/>
              <a:t>   O   </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BAF96BC-0FE7-D2CF-4A0C-93CBF33ACC5E}"/>
                  </a:ext>
                </a:extLst>
              </p:cNvPr>
              <p:cNvSpPr txBox="1"/>
              <p:nvPr/>
            </p:nvSpPr>
            <p:spPr>
              <a:xfrm>
                <a:off x="7523745" y="2471719"/>
                <a:ext cx="4473414" cy="20978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r>
                            <a:rPr lang="en-US" sz="2400" b="0" i="1" smtClean="0">
                              <a:latin typeface="Cambria Math" panose="02040503050406030204" pitchFamily="18" charset="0"/>
                            </a:rPr>
                            <m:t>=</m:t>
                          </m:r>
                          <m:r>
                            <a:rPr lang="en-US" sz="2400" b="1" i="1" smtClean="0">
                              <a:latin typeface="Cambria Math" panose="02040503050406030204" pitchFamily="18" charset="0"/>
                            </a:rPr>
                            <m:t>𝒙</m:t>
                          </m:r>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𝑄</m:t>
                          </m:r>
                        </m:sup>
                      </m:sSup>
                    </m:oMath>
                  </m:oMathPara>
                </a14:m>
                <a:endParaRPr lang="en-US" sz="2400" b="0" dirty="0"/>
              </a:p>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𝐾</m:t>
                          </m:r>
                          <m:r>
                            <a:rPr lang="en-US" sz="2400" b="0" i="1" smtClean="0">
                              <a:latin typeface="Cambria Math" panose="02040503050406030204" pitchFamily="18" charset="0"/>
                            </a:rPr>
                            <m:t>=</m:t>
                          </m:r>
                          <m:r>
                            <a:rPr lang="en-US" sz="2400" b="1" i="1" smtClean="0">
                              <a:latin typeface="Cambria Math" panose="02040503050406030204" pitchFamily="18" charset="0"/>
                            </a:rPr>
                            <m:t>𝒙</m:t>
                          </m:r>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𝐾</m:t>
                          </m:r>
                        </m:sup>
                      </m:sSup>
                    </m:oMath>
                  </m:oMathPara>
                </a14:m>
                <a:endParaRPr lang="en-US" sz="2400" b="0" dirty="0"/>
              </a:p>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1" i="1" smtClean="0">
                              <a:latin typeface="Cambria Math" panose="02040503050406030204" pitchFamily="18" charset="0"/>
                            </a:rPr>
                            <m:t>𝒙</m:t>
                          </m:r>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𝑉</m:t>
                          </m:r>
                        </m:sup>
                      </m:sSup>
                    </m:oMath>
                  </m:oMathPara>
                </a14:m>
                <a:endParaRPr lang="en-US" sz="2400" b="0" dirty="0"/>
              </a:p>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𝒛</m:t>
                      </m:r>
                      <m:r>
                        <a:rPr lang="en-US" sz="2400" b="0" i="1" smtClean="0">
                          <a:latin typeface="Cambria Math" panose="02040503050406030204" pitchFamily="18" charset="0"/>
                        </a:rPr>
                        <m:t>=</m:t>
                      </m:r>
                      <m:r>
                        <a:rPr lang="en-US" sz="2400" b="0" i="1" smtClean="0">
                          <a:latin typeface="Cambria Math" panose="02040503050406030204" pitchFamily="18" charset="0"/>
                        </a:rPr>
                        <m:t>𝑠𝑜𝑓𝑡𝑚𝑎𝑥</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𝑄</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𝑇</m:t>
                                  </m:r>
                                </m:sup>
                              </m:sSup>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𝑘</m:t>
                                      </m:r>
                                    </m:sub>
                                  </m:sSub>
                                </m:e>
                              </m:rad>
                            </m:den>
                          </m:f>
                        </m:e>
                      </m:d>
                      <m:r>
                        <a:rPr lang="en-US" sz="2400" b="0" i="1" smtClean="0">
                          <a:latin typeface="Cambria Math" panose="02040503050406030204" pitchFamily="18" charset="0"/>
                        </a:rPr>
                        <m:t>𝑉</m:t>
                      </m:r>
                    </m:oMath>
                  </m:oMathPara>
                </a14:m>
                <a:endParaRPr lang="en-US" sz="2400" dirty="0"/>
              </a:p>
            </p:txBody>
          </p:sp>
        </mc:Choice>
        <mc:Fallback xmlns="">
          <p:sp>
            <p:nvSpPr>
              <p:cNvPr id="28" name="TextBox 27">
                <a:extLst>
                  <a:ext uri="{FF2B5EF4-FFF2-40B4-BE49-F238E27FC236}">
                    <a16:creationId xmlns:a16="http://schemas.microsoft.com/office/drawing/2014/main" id="{9BAF96BC-0FE7-D2CF-4A0C-93CBF33ACC5E}"/>
                  </a:ext>
                </a:extLst>
              </p:cNvPr>
              <p:cNvSpPr txBox="1">
                <a:spLocks noRot="1" noChangeAspect="1" noMove="1" noResize="1" noEditPoints="1" noAdjustHandles="1" noChangeArrowheads="1" noChangeShapeType="1" noTextEdit="1"/>
              </p:cNvSpPr>
              <p:nvPr/>
            </p:nvSpPr>
            <p:spPr>
              <a:xfrm>
                <a:off x="7523745" y="2471719"/>
                <a:ext cx="4473414" cy="2097882"/>
              </a:xfrm>
              <a:prstGeom prst="rect">
                <a:avLst/>
              </a:prstGeom>
              <a:blipFill>
                <a:blip r:embed="rId4"/>
                <a:stretch>
                  <a:fillRect l="-85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99AEB0D-566A-0DA7-003A-88417B1F31B2}"/>
              </a:ext>
            </a:extLst>
          </p:cNvPr>
          <p:cNvSpPr txBox="1"/>
          <p:nvPr/>
        </p:nvSpPr>
        <p:spPr>
          <a:xfrm>
            <a:off x="7616142" y="5069711"/>
            <a:ext cx="4224759" cy="1477328"/>
          </a:xfrm>
          <a:prstGeom prst="rect">
            <a:avLst/>
          </a:prstGeom>
          <a:noFill/>
        </p:spPr>
        <p:txBody>
          <a:bodyPr wrap="square" rtlCol="0">
            <a:spAutoFit/>
          </a:bodyPr>
          <a:lstStyle/>
          <a:p>
            <a:r>
              <a:rPr lang="en-US" dirty="0"/>
              <a:t>Aside: more running examples for transformers with concrete numbers:</a:t>
            </a:r>
          </a:p>
          <a:p>
            <a:r>
              <a:rPr lang="en-US" dirty="0">
                <a:hlinkClick r:id="rId5"/>
              </a:rPr>
              <a:t>https://tinyurl.com/27rv6jwf</a:t>
            </a:r>
            <a:endParaRPr lang="en-US" dirty="0"/>
          </a:p>
          <a:p>
            <a:r>
              <a:rPr lang="en-US" dirty="0">
                <a:hlinkClick r:id="rId6"/>
              </a:rPr>
              <a:t>https://tinyurl.com/fndzzxj4</a:t>
            </a:r>
            <a:r>
              <a:rPr lang="en-US" dirty="0"/>
              <a:t> </a:t>
            </a:r>
          </a:p>
          <a:p>
            <a:endParaRPr lang="en-US" dirty="0"/>
          </a:p>
        </p:txBody>
      </p:sp>
    </p:spTree>
    <p:extLst>
      <p:ext uri="{BB962C8B-B14F-4D97-AF65-F5344CB8AC3E}">
        <p14:creationId xmlns:p14="http://schemas.microsoft.com/office/powerpoint/2010/main" val="287618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8142A3-7D99-A961-2947-1AF4022EFB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55" t="16048" r="6293" b="9587"/>
          <a:stretch/>
        </p:blipFill>
        <p:spPr bwMode="auto">
          <a:xfrm>
            <a:off x="2511551" y="1741868"/>
            <a:ext cx="4473413" cy="48974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Combining MEMMs with Transformers</a:t>
            </a:r>
          </a:p>
        </p:txBody>
      </p:sp>
      <p:sp>
        <p:nvSpPr>
          <p:cNvPr id="3" name="Rectangle 2">
            <a:extLst>
              <a:ext uri="{FF2B5EF4-FFF2-40B4-BE49-F238E27FC236}">
                <a16:creationId xmlns:a16="http://schemas.microsoft.com/office/drawing/2014/main" id="{DAB4E182-49B5-83B1-0AD1-69A6DFAFFF41}"/>
              </a:ext>
            </a:extLst>
          </p:cNvPr>
          <p:cNvSpPr/>
          <p:nvPr/>
        </p:nvSpPr>
        <p:spPr>
          <a:xfrm>
            <a:off x="1343812" y="1799743"/>
            <a:ext cx="826364" cy="304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MEMM</a:t>
            </a:r>
          </a:p>
        </p:txBody>
      </p:sp>
      <p:cxnSp>
        <p:nvCxnSpPr>
          <p:cNvPr id="4" name="Straight Arrow Connector 3">
            <a:extLst>
              <a:ext uri="{FF2B5EF4-FFF2-40B4-BE49-F238E27FC236}">
                <a16:creationId xmlns:a16="http://schemas.microsoft.com/office/drawing/2014/main" id="{BEEFA681-530E-3443-FA22-057332E94A19}"/>
              </a:ext>
            </a:extLst>
          </p:cNvPr>
          <p:cNvCxnSpPr>
            <a:cxnSpLocks/>
          </p:cNvCxnSpPr>
          <p:nvPr/>
        </p:nvCxnSpPr>
        <p:spPr>
          <a:xfrm>
            <a:off x="2239628" y="1949132"/>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E6E1013-5220-5023-857B-56B16DB733F2}"/>
              </a:ext>
            </a:extLst>
          </p:cNvPr>
          <p:cNvCxnSpPr>
            <a:cxnSpLocks/>
          </p:cNvCxnSpPr>
          <p:nvPr/>
        </p:nvCxnSpPr>
        <p:spPr>
          <a:xfrm>
            <a:off x="3453813" y="1943036"/>
            <a:ext cx="203787"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726C7A1-9651-C83F-60D5-C3BD0E9FAD9A}"/>
              </a:ext>
            </a:extLst>
          </p:cNvPr>
          <p:cNvCxnSpPr>
            <a:cxnSpLocks/>
          </p:cNvCxnSpPr>
          <p:nvPr/>
        </p:nvCxnSpPr>
        <p:spPr>
          <a:xfrm>
            <a:off x="4528480" y="1949132"/>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68AD14B-8AB9-4F82-B189-C0FD58236434}"/>
              </a:ext>
            </a:extLst>
          </p:cNvPr>
          <p:cNvCxnSpPr>
            <a:cxnSpLocks/>
          </p:cNvCxnSpPr>
          <p:nvPr/>
        </p:nvCxnSpPr>
        <p:spPr>
          <a:xfrm>
            <a:off x="5707945" y="1943036"/>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29C9822-5EA6-3C4E-E0F7-46FD5047411F}"/>
              </a:ext>
            </a:extLst>
          </p:cNvPr>
          <p:cNvSpPr txBox="1"/>
          <p:nvPr/>
        </p:nvSpPr>
        <p:spPr>
          <a:xfrm>
            <a:off x="2870521" y="6327834"/>
            <a:ext cx="467541" cy="246221"/>
          </a:xfrm>
          <a:prstGeom prst="rect">
            <a:avLst/>
          </a:prstGeom>
          <a:solidFill>
            <a:srgbClr val="F5F5F5"/>
          </a:solidFill>
        </p:spPr>
        <p:txBody>
          <a:bodyPr wrap="square" lIns="0" tIns="0" rIns="0" bIns="0" rtlCol="0">
            <a:spAutoFit/>
          </a:bodyPr>
          <a:lstStyle/>
          <a:p>
            <a:r>
              <a:rPr lang="en-US" sz="1600" dirty="0"/>
              <a:t>U.N</a:t>
            </a:r>
          </a:p>
        </p:txBody>
      </p:sp>
      <p:sp>
        <p:nvSpPr>
          <p:cNvPr id="20" name="TextBox 19">
            <a:extLst>
              <a:ext uri="{FF2B5EF4-FFF2-40B4-BE49-F238E27FC236}">
                <a16:creationId xmlns:a16="http://schemas.microsoft.com/office/drawing/2014/main" id="{CBA8AA82-E7E2-B9FF-9673-ECBA4446B108}"/>
              </a:ext>
            </a:extLst>
          </p:cNvPr>
          <p:cNvSpPr txBox="1"/>
          <p:nvPr/>
        </p:nvSpPr>
        <p:spPr>
          <a:xfrm>
            <a:off x="3743245" y="6327835"/>
            <a:ext cx="668893" cy="246220"/>
          </a:xfrm>
          <a:prstGeom prst="rect">
            <a:avLst/>
          </a:prstGeom>
          <a:solidFill>
            <a:srgbClr val="F5F5F5"/>
          </a:solidFill>
        </p:spPr>
        <p:txBody>
          <a:bodyPr wrap="square" lIns="0" tIns="0" rIns="0" bIns="0" rtlCol="0">
            <a:spAutoFit/>
          </a:bodyPr>
          <a:lstStyle/>
          <a:p>
            <a:r>
              <a:rPr lang="en-US" sz="1600" dirty="0"/>
              <a:t>official</a:t>
            </a:r>
          </a:p>
        </p:txBody>
      </p:sp>
      <p:sp>
        <p:nvSpPr>
          <p:cNvPr id="21" name="TextBox 20">
            <a:extLst>
              <a:ext uri="{FF2B5EF4-FFF2-40B4-BE49-F238E27FC236}">
                <a16:creationId xmlns:a16="http://schemas.microsoft.com/office/drawing/2014/main" id="{D3DB36D7-CDBA-130B-C1B7-9654E70D29EB}"/>
              </a:ext>
            </a:extLst>
          </p:cNvPr>
          <p:cNvSpPr txBox="1"/>
          <p:nvPr/>
        </p:nvSpPr>
        <p:spPr>
          <a:xfrm>
            <a:off x="4873974" y="6327834"/>
            <a:ext cx="800051" cy="246221"/>
          </a:xfrm>
          <a:prstGeom prst="rect">
            <a:avLst/>
          </a:prstGeom>
          <a:solidFill>
            <a:srgbClr val="F5F5F5"/>
          </a:solidFill>
        </p:spPr>
        <p:txBody>
          <a:bodyPr wrap="square" lIns="0" tIns="0" rIns="0" bIns="0" rtlCol="0">
            <a:spAutoFit/>
          </a:bodyPr>
          <a:lstStyle/>
          <a:p>
            <a:pPr algn="ctr"/>
            <a:r>
              <a:rPr lang="en-US" sz="1600" dirty="0" err="1"/>
              <a:t>Ekeus</a:t>
            </a:r>
            <a:endParaRPr lang="en-US" sz="1600" dirty="0"/>
          </a:p>
        </p:txBody>
      </p:sp>
      <p:sp>
        <p:nvSpPr>
          <p:cNvPr id="22" name="TextBox 21">
            <a:extLst>
              <a:ext uri="{FF2B5EF4-FFF2-40B4-BE49-F238E27FC236}">
                <a16:creationId xmlns:a16="http://schemas.microsoft.com/office/drawing/2014/main" id="{F71918EA-59F8-2D19-4EBA-1BD60094F9B2}"/>
              </a:ext>
            </a:extLst>
          </p:cNvPr>
          <p:cNvSpPr txBox="1"/>
          <p:nvPr/>
        </p:nvSpPr>
        <p:spPr>
          <a:xfrm>
            <a:off x="6176640" y="6327835"/>
            <a:ext cx="668893" cy="246220"/>
          </a:xfrm>
          <a:prstGeom prst="rect">
            <a:avLst/>
          </a:prstGeom>
          <a:solidFill>
            <a:srgbClr val="F5F5F5"/>
          </a:solidFill>
        </p:spPr>
        <p:txBody>
          <a:bodyPr wrap="square" lIns="0" tIns="0" rIns="0" bIns="0" rtlCol="0">
            <a:spAutoFit/>
          </a:bodyPr>
          <a:lstStyle/>
          <a:p>
            <a:pPr algn="ctr"/>
            <a:r>
              <a:rPr lang="en-US" sz="1600" dirty="0"/>
              <a:t>heads</a:t>
            </a:r>
          </a:p>
        </p:txBody>
      </p:sp>
      <p:cxnSp>
        <p:nvCxnSpPr>
          <p:cNvPr id="18" name="Straight Arrow Connector 17">
            <a:extLst>
              <a:ext uri="{FF2B5EF4-FFF2-40B4-BE49-F238E27FC236}">
                <a16:creationId xmlns:a16="http://schemas.microsoft.com/office/drawing/2014/main" id="{03AE6732-4520-201C-112A-B41136AB1996}"/>
              </a:ext>
            </a:extLst>
          </p:cNvPr>
          <p:cNvCxnSpPr>
            <a:cxnSpLocks/>
          </p:cNvCxnSpPr>
          <p:nvPr/>
        </p:nvCxnSpPr>
        <p:spPr>
          <a:xfrm>
            <a:off x="6902067" y="1968114"/>
            <a:ext cx="341376" cy="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38E4AB4-BECB-9B31-D614-B6FC388F3C7F}"/>
              </a:ext>
            </a:extLst>
          </p:cNvPr>
          <p:cNvSpPr txBox="1"/>
          <p:nvPr/>
        </p:nvSpPr>
        <p:spPr>
          <a:xfrm>
            <a:off x="2746222" y="1853862"/>
            <a:ext cx="551113" cy="246221"/>
          </a:xfrm>
          <a:prstGeom prst="rect">
            <a:avLst/>
          </a:prstGeom>
          <a:solidFill>
            <a:srgbClr val="E3D6E8"/>
          </a:solidFill>
        </p:spPr>
        <p:txBody>
          <a:bodyPr wrap="none" lIns="0" tIns="0" rIns="0" bIns="0" rtlCol="0">
            <a:spAutoFit/>
          </a:bodyPr>
          <a:lstStyle/>
          <a:p>
            <a:r>
              <a:rPr lang="en-US" sz="1600" dirty="0"/>
              <a:t>B-ORG</a:t>
            </a:r>
          </a:p>
        </p:txBody>
      </p:sp>
      <p:sp>
        <p:nvSpPr>
          <p:cNvPr id="24" name="TextBox 23">
            <a:extLst>
              <a:ext uri="{FF2B5EF4-FFF2-40B4-BE49-F238E27FC236}">
                <a16:creationId xmlns:a16="http://schemas.microsoft.com/office/drawing/2014/main" id="{4F43EA75-106C-27A4-B889-FEAFFA22B694}"/>
              </a:ext>
            </a:extLst>
          </p:cNvPr>
          <p:cNvSpPr txBox="1"/>
          <p:nvPr/>
        </p:nvSpPr>
        <p:spPr>
          <a:xfrm>
            <a:off x="3893954" y="1853862"/>
            <a:ext cx="415178" cy="246221"/>
          </a:xfrm>
          <a:prstGeom prst="rect">
            <a:avLst/>
          </a:prstGeom>
          <a:solidFill>
            <a:srgbClr val="E3D6E8"/>
          </a:solidFill>
        </p:spPr>
        <p:txBody>
          <a:bodyPr wrap="none" lIns="0" tIns="0" rIns="0" bIns="0" rtlCol="0">
            <a:spAutoFit/>
          </a:bodyPr>
          <a:lstStyle/>
          <a:p>
            <a:pPr algn="ctr"/>
            <a:r>
              <a:rPr lang="en-US" sz="1600" dirty="0"/>
              <a:t>   O   </a:t>
            </a:r>
          </a:p>
        </p:txBody>
      </p:sp>
      <p:sp>
        <p:nvSpPr>
          <p:cNvPr id="25" name="TextBox 24">
            <a:extLst>
              <a:ext uri="{FF2B5EF4-FFF2-40B4-BE49-F238E27FC236}">
                <a16:creationId xmlns:a16="http://schemas.microsoft.com/office/drawing/2014/main" id="{191487C1-ED4F-55DE-6E3C-F36D18BBE19E}"/>
              </a:ext>
            </a:extLst>
          </p:cNvPr>
          <p:cNvSpPr txBox="1"/>
          <p:nvPr/>
        </p:nvSpPr>
        <p:spPr>
          <a:xfrm>
            <a:off x="5051511" y="1853862"/>
            <a:ext cx="493725" cy="246221"/>
          </a:xfrm>
          <a:prstGeom prst="rect">
            <a:avLst/>
          </a:prstGeom>
          <a:solidFill>
            <a:srgbClr val="E3D6E8"/>
          </a:solidFill>
        </p:spPr>
        <p:txBody>
          <a:bodyPr wrap="none" lIns="0" tIns="0" rIns="0" bIns="0" rtlCol="0">
            <a:spAutoFit/>
          </a:bodyPr>
          <a:lstStyle/>
          <a:p>
            <a:r>
              <a:rPr lang="en-US" sz="1600" dirty="0"/>
              <a:t>B-PER</a:t>
            </a:r>
          </a:p>
        </p:txBody>
      </p:sp>
      <p:sp>
        <p:nvSpPr>
          <p:cNvPr id="26" name="TextBox 25">
            <a:extLst>
              <a:ext uri="{FF2B5EF4-FFF2-40B4-BE49-F238E27FC236}">
                <a16:creationId xmlns:a16="http://schemas.microsoft.com/office/drawing/2014/main" id="{E156A9E4-7D09-5DB1-62D9-D13689B73782}"/>
              </a:ext>
            </a:extLst>
          </p:cNvPr>
          <p:cNvSpPr txBox="1"/>
          <p:nvPr/>
        </p:nvSpPr>
        <p:spPr>
          <a:xfrm>
            <a:off x="6268786" y="1853862"/>
            <a:ext cx="415178" cy="246221"/>
          </a:xfrm>
          <a:prstGeom prst="rect">
            <a:avLst/>
          </a:prstGeom>
          <a:solidFill>
            <a:srgbClr val="E3D6E8"/>
          </a:solidFill>
        </p:spPr>
        <p:txBody>
          <a:bodyPr wrap="none" lIns="0" tIns="0" rIns="0" bIns="0" rtlCol="0">
            <a:spAutoFit/>
          </a:bodyPr>
          <a:lstStyle/>
          <a:p>
            <a:r>
              <a:rPr lang="en-US" sz="1600" dirty="0"/>
              <a:t>   O   </a:t>
            </a:r>
          </a:p>
        </p:txBody>
      </p:sp>
      <p:pic>
        <p:nvPicPr>
          <p:cNvPr id="5" name="Picture 4" descr="Screen Region 2014-09-18 at 07.38.36.png">
            <a:extLst>
              <a:ext uri="{FF2B5EF4-FFF2-40B4-BE49-F238E27FC236}">
                <a16:creationId xmlns:a16="http://schemas.microsoft.com/office/drawing/2014/main" id="{2B379AE5-3A84-AEE6-F75D-AACA2628D09E}"/>
              </a:ext>
            </a:extLst>
          </p:cNvPr>
          <p:cNvPicPr>
            <a:picLocks noChangeAspect="1"/>
          </p:cNvPicPr>
          <p:nvPr/>
        </p:nvPicPr>
        <p:blipFill rotWithShape="1">
          <a:blip r:embed="rId4">
            <a:extLst>
              <a:ext uri="{28A0092B-C50C-407E-A947-70E740481C1C}">
                <a14:useLocalDpi xmlns:a14="http://schemas.microsoft.com/office/drawing/2010/main" val="0"/>
              </a:ext>
            </a:extLst>
          </a:blip>
          <a:srcRect t="1" r="33683" b="1994"/>
          <a:stretch/>
        </p:blipFill>
        <p:spPr>
          <a:xfrm>
            <a:off x="7345238" y="2162339"/>
            <a:ext cx="4621475" cy="815119"/>
          </a:xfrm>
          <a:prstGeom prst="rect">
            <a:avLst/>
          </a:prstGeom>
        </p:spPr>
      </p:pic>
      <p:pic>
        <p:nvPicPr>
          <p:cNvPr id="6" name="Picture 5" descr="Screen Region 2014-09-18 at 07.38.36.png">
            <a:extLst>
              <a:ext uri="{FF2B5EF4-FFF2-40B4-BE49-F238E27FC236}">
                <a16:creationId xmlns:a16="http://schemas.microsoft.com/office/drawing/2014/main" id="{F96D2D7A-EFCE-909E-795F-806A1C9C810A}"/>
              </a:ext>
            </a:extLst>
          </p:cNvPr>
          <p:cNvPicPr>
            <a:picLocks noChangeAspect="1"/>
          </p:cNvPicPr>
          <p:nvPr/>
        </p:nvPicPr>
        <p:blipFill rotWithShape="1">
          <a:blip r:embed="rId4">
            <a:extLst>
              <a:ext uri="{28A0092B-C50C-407E-A947-70E740481C1C}">
                <a14:useLocalDpi xmlns:a14="http://schemas.microsoft.com/office/drawing/2010/main" val="0"/>
              </a:ext>
            </a:extLst>
          </a:blip>
          <a:srcRect l="66317" t="-10142"/>
          <a:stretch/>
        </p:blipFill>
        <p:spPr>
          <a:xfrm>
            <a:off x="7345238" y="2925277"/>
            <a:ext cx="2347331" cy="916059"/>
          </a:xfrm>
          <a:prstGeom prst="rect">
            <a:avLst/>
          </a:prstGeom>
        </p:spPr>
      </p:pic>
      <p:sp>
        <p:nvSpPr>
          <p:cNvPr id="7" name="TextBox 6">
            <a:extLst>
              <a:ext uri="{FF2B5EF4-FFF2-40B4-BE49-F238E27FC236}">
                <a16:creationId xmlns:a16="http://schemas.microsoft.com/office/drawing/2014/main" id="{09A17CE5-DCA4-E374-7848-071ED604D3D8}"/>
              </a:ext>
            </a:extLst>
          </p:cNvPr>
          <p:cNvSpPr txBox="1"/>
          <p:nvPr/>
        </p:nvSpPr>
        <p:spPr>
          <a:xfrm>
            <a:off x="7284749" y="1446216"/>
            <a:ext cx="2312236" cy="523220"/>
          </a:xfrm>
          <a:prstGeom prst="rect">
            <a:avLst/>
          </a:prstGeom>
          <a:noFill/>
        </p:spPr>
        <p:txBody>
          <a:bodyPr wrap="none" rtlCol="0">
            <a:spAutoFit/>
          </a:bodyPr>
          <a:lstStyle/>
          <a:p>
            <a:r>
              <a:rPr lang="en-US" sz="2800" dirty="0"/>
              <a:t>Recall MEMM:</a:t>
            </a:r>
          </a:p>
        </p:txBody>
      </p:sp>
      <p:grpSp>
        <p:nvGrpSpPr>
          <p:cNvPr id="8" name="Group 7">
            <a:extLst>
              <a:ext uri="{FF2B5EF4-FFF2-40B4-BE49-F238E27FC236}">
                <a16:creationId xmlns:a16="http://schemas.microsoft.com/office/drawing/2014/main" id="{73F8F4D0-AF05-BC1C-51A7-6E35038F797B}"/>
              </a:ext>
            </a:extLst>
          </p:cNvPr>
          <p:cNvGrpSpPr/>
          <p:nvPr/>
        </p:nvGrpSpPr>
        <p:grpSpPr>
          <a:xfrm>
            <a:off x="9236767" y="3700813"/>
            <a:ext cx="2340289" cy="1784180"/>
            <a:chOff x="9236767" y="4245561"/>
            <a:chExt cx="2340289" cy="1784180"/>
          </a:xfrm>
        </p:grpSpPr>
        <p:grpSp>
          <p:nvGrpSpPr>
            <p:cNvPr id="12" name="Group 11">
              <a:extLst>
                <a:ext uri="{FF2B5EF4-FFF2-40B4-BE49-F238E27FC236}">
                  <a16:creationId xmlns:a16="http://schemas.microsoft.com/office/drawing/2014/main" id="{642DCBBA-F5FC-942F-AA4E-7F8E2D60E7F4}"/>
                </a:ext>
              </a:extLst>
            </p:cNvPr>
            <p:cNvGrpSpPr/>
            <p:nvPr/>
          </p:nvGrpSpPr>
          <p:grpSpPr>
            <a:xfrm>
              <a:off x="9409043" y="4245561"/>
              <a:ext cx="2168013" cy="1784180"/>
              <a:chOff x="1470575" y="2496272"/>
              <a:chExt cx="1973665" cy="1660064"/>
            </a:xfrm>
          </p:grpSpPr>
          <p:sp>
            <p:nvSpPr>
              <p:cNvPr id="15" name="Oval 14">
                <a:extLst>
                  <a:ext uri="{FF2B5EF4-FFF2-40B4-BE49-F238E27FC236}">
                    <a16:creationId xmlns:a16="http://schemas.microsoft.com/office/drawing/2014/main" id="{D697C1B4-BE6C-6ADD-5F39-58F60CDC2A32}"/>
                  </a:ext>
                </a:extLst>
              </p:cNvPr>
              <p:cNvSpPr/>
              <p:nvPr/>
            </p:nvSpPr>
            <p:spPr>
              <a:xfrm>
                <a:off x="1470575" y="2496272"/>
                <a:ext cx="711787" cy="644064"/>
              </a:xfrm>
              <a:prstGeom prst="ellipse">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US" sz="2400" dirty="0"/>
                  <a:t>y</a:t>
                </a:r>
                <a:r>
                  <a:rPr lang="en-US" sz="2400" baseline="-25000" dirty="0"/>
                  <a:t>t-1</a:t>
                </a:r>
              </a:p>
            </p:txBody>
          </p:sp>
          <p:sp>
            <p:nvSpPr>
              <p:cNvPr id="16" name="Oval 15">
                <a:extLst>
                  <a:ext uri="{FF2B5EF4-FFF2-40B4-BE49-F238E27FC236}">
                    <a16:creationId xmlns:a16="http://schemas.microsoft.com/office/drawing/2014/main" id="{4EEA0C1E-8E11-0744-B8E2-CEC53CD8532A}"/>
                  </a:ext>
                </a:extLst>
              </p:cNvPr>
              <p:cNvSpPr/>
              <p:nvPr/>
            </p:nvSpPr>
            <p:spPr>
              <a:xfrm>
                <a:off x="2824480" y="2496272"/>
                <a:ext cx="619760" cy="644064"/>
              </a:xfrm>
              <a:prstGeom prst="ellipse">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US" sz="2400" dirty="0" err="1"/>
                  <a:t>y</a:t>
                </a:r>
                <a:r>
                  <a:rPr lang="en-US" sz="2400" baseline="-25000" dirty="0" err="1"/>
                  <a:t>t</a:t>
                </a:r>
                <a:endParaRPr lang="en-US" sz="2400" dirty="0"/>
              </a:p>
            </p:txBody>
          </p:sp>
          <p:sp>
            <p:nvSpPr>
              <p:cNvPr id="17" name="Oval 16">
                <a:extLst>
                  <a:ext uri="{FF2B5EF4-FFF2-40B4-BE49-F238E27FC236}">
                    <a16:creationId xmlns:a16="http://schemas.microsoft.com/office/drawing/2014/main" id="{FC2C10A5-DD33-FFE2-56DA-C6179F80F7A1}"/>
                  </a:ext>
                </a:extLst>
              </p:cNvPr>
              <p:cNvSpPr/>
              <p:nvPr/>
            </p:nvSpPr>
            <p:spPr>
              <a:xfrm>
                <a:off x="2824480" y="3512272"/>
                <a:ext cx="619760" cy="644064"/>
              </a:xfrm>
              <a:prstGeom prst="ellipse">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US" sz="2400" dirty="0" err="1"/>
                  <a:t>x</a:t>
                </a:r>
                <a:r>
                  <a:rPr lang="en-US" sz="2400" baseline="-25000" dirty="0" err="1"/>
                  <a:t>t</a:t>
                </a:r>
                <a:endParaRPr lang="en-US" sz="2400" baseline="-25000" dirty="0"/>
              </a:p>
            </p:txBody>
          </p:sp>
          <p:cxnSp>
            <p:nvCxnSpPr>
              <p:cNvPr id="27" name="Straight Arrow Connector 26">
                <a:extLst>
                  <a:ext uri="{FF2B5EF4-FFF2-40B4-BE49-F238E27FC236}">
                    <a16:creationId xmlns:a16="http://schemas.microsoft.com/office/drawing/2014/main" id="{FA6126ED-9188-2457-4747-03BC6FFC204E}"/>
                  </a:ext>
                </a:extLst>
              </p:cNvPr>
              <p:cNvCxnSpPr>
                <a:cxnSpLocks/>
                <a:stCxn id="15" idx="6"/>
                <a:endCxn id="16" idx="2"/>
              </p:cNvCxnSpPr>
              <p:nvPr/>
            </p:nvCxnSpPr>
            <p:spPr>
              <a:xfrm>
                <a:off x="2182362" y="2818304"/>
                <a:ext cx="642118"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44F1C80-C74F-FF19-75D6-3B043108F21E}"/>
                  </a:ext>
                </a:extLst>
              </p:cNvPr>
              <p:cNvCxnSpPr>
                <a:stCxn id="17" idx="0"/>
                <a:endCxn id="16" idx="4"/>
              </p:cNvCxnSpPr>
              <p:nvPr/>
            </p:nvCxnSpPr>
            <p:spPr>
              <a:xfrm flipV="1">
                <a:off x="3134360" y="3140336"/>
                <a:ext cx="0" cy="371936"/>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33C6B443-2E27-5FCB-3514-BA7C95AC2393}"/>
                </a:ext>
              </a:extLst>
            </p:cNvPr>
            <p:cNvSpPr txBox="1"/>
            <p:nvPr/>
          </p:nvSpPr>
          <p:spPr>
            <a:xfrm>
              <a:off x="9236767" y="5120624"/>
              <a:ext cx="1575397" cy="707886"/>
            </a:xfrm>
            <a:prstGeom prst="rect">
              <a:avLst/>
            </a:prstGeom>
            <a:noFill/>
          </p:spPr>
          <p:txBody>
            <a:bodyPr wrap="square" rtlCol="0">
              <a:spAutoFit/>
            </a:bodyPr>
            <a:lstStyle/>
            <a:p>
              <a:r>
                <a:rPr lang="en-US" sz="2000" dirty="0"/>
                <a:t>Conditional</a:t>
              </a:r>
            </a:p>
            <a:p>
              <a:r>
                <a:rPr lang="en-US" sz="2000" dirty="0"/>
                <a:t>model</a:t>
              </a:r>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8A350F2-07AA-7051-0E57-39E930CE1F30}"/>
                  </a:ext>
                </a:extLst>
              </p:cNvPr>
              <p:cNvSpPr txBox="1"/>
              <p:nvPr/>
            </p:nvSpPr>
            <p:spPr>
              <a:xfrm>
                <a:off x="7384562" y="6083059"/>
                <a:ext cx="34204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𝑆𝑜𝑓𝑡𝑚𝑎𝑥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𝑝</m:t>
                          </m:r>
                        </m:sup>
                      </m:s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𝒛</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oMath>
                  </m:oMathPara>
                </a14:m>
                <a:endParaRPr lang="en-US" sz="2000" dirty="0"/>
              </a:p>
            </p:txBody>
          </p:sp>
        </mc:Choice>
        <mc:Fallback xmlns="">
          <p:sp>
            <p:nvSpPr>
              <p:cNvPr id="30" name="TextBox 29">
                <a:extLst>
                  <a:ext uri="{FF2B5EF4-FFF2-40B4-BE49-F238E27FC236}">
                    <a16:creationId xmlns:a16="http://schemas.microsoft.com/office/drawing/2014/main" id="{A8A350F2-07AA-7051-0E57-39E930CE1F30}"/>
                  </a:ext>
                </a:extLst>
              </p:cNvPr>
              <p:cNvSpPr txBox="1">
                <a:spLocks noRot="1" noChangeAspect="1" noMove="1" noResize="1" noEditPoints="1" noAdjustHandles="1" noChangeArrowheads="1" noChangeShapeType="1" noTextEdit="1"/>
              </p:cNvSpPr>
              <p:nvPr/>
            </p:nvSpPr>
            <p:spPr>
              <a:xfrm>
                <a:off x="7384562" y="6083059"/>
                <a:ext cx="3420424" cy="461665"/>
              </a:xfrm>
              <a:prstGeom prst="rect">
                <a:avLst/>
              </a:prstGeom>
              <a:blipFill>
                <a:blip r:embed="rId5"/>
                <a:stretch>
                  <a:fillRect l="-370" r="-370"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A5EE64E-8EC0-D3CB-1758-4C2A8F1A3851}"/>
                  </a:ext>
                </a:extLst>
              </p:cNvPr>
              <p:cNvSpPr txBox="1"/>
              <p:nvPr/>
            </p:nvSpPr>
            <p:spPr>
              <a:xfrm>
                <a:off x="7373566" y="5622587"/>
                <a:ext cx="3931910" cy="461665"/>
              </a:xfrm>
              <a:prstGeom prst="rect">
                <a:avLst/>
              </a:prstGeom>
              <a:noFill/>
            </p:spPr>
            <p:txBody>
              <a:bodyPr wrap="none" rtlCol="0">
                <a:spAutoFit/>
              </a:bodyPr>
              <a:lstStyle/>
              <a:p>
                <a:r>
                  <a:rPr lang="en-US" sz="2400" dirty="0"/>
                  <a:t>How to model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1" i="1" smtClean="0">
                            <a:latin typeface="Cambria Math" panose="02040503050406030204" pitchFamily="18" charset="0"/>
                          </a:rPr>
                          <m:t>𝒙</m:t>
                        </m:r>
                      </m:e>
                    </m:d>
                  </m:oMath>
                </a14:m>
                <a:r>
                  <a:rPr lang="en-US" sz="2400" dirty="0"/>
                  <a:t>?</a:t>
                </a:r>
              </a:p>
            </p:txBody>
          </p:sp>
        </mc:Choice>
        <mc:Fallback xmlns="">
          <p:sp>
            <p:nvSpPr>
              <p:cNvPr id="31" name="TextBox 30">
                <a:extLst>
                  <a:ext uri="{FF2B5EF4-FFF2-40B4-BE49-F238E27FC236}">
                    <a16:creationId xmlns:a16="http://schemas.microsoft.com/office/drawing/2014/main" id="{3A5EE64E-8EC0-D3CB-1758-4C2A8F1A3851}"/>
                  </a:ext>
                </a:extLst>
              </p:cNvPr>
              <p:cNvSpPr txBox="1">
                <a:spLocks noRot="1" noChangeAspect="1" noMove="1" noResize="1" noEditPoints="1" noAdjustHandles="1" noChangeArrowheads="1" noChangeShapeType="1" noTextEdit="1"/>
              </p:cNvSpPr>
              <p:nvPr/>
            </p:nvSpPr>
            <p:spPr>
              <a:xfrm>
                <a:off x="7373566" y="5622587"/>
                <a:ext cx="3931910" cy="461665"/>
              </a:xfrm>
              <a:prstGeom prst="rect">
                <a:avLst/>
              </a:prstGeom>
              <a:blipFill>
                <a:blip r:embed="rId6"/>
                <a:stretch>
                  <a:fillRect l="-2251" t="-7895" r="-1286" b="-28947"/>
                </a:stretch>
              </a:blipFill>
            </p:spPr>
            <p:txBody>
              <a:bodyPr/>
              <a:lstStyle/>
              <a:p>
                <a:r>
                  <a:rPr lang="en-US">
                    <a:noFill/>
                  </a:rPr>
                  <a:t> </a:t>
                </a:r>
              </a:p>
            </p:txBody>
          </p:sp>
        </mc:Fallback>
      </mc:AlternateContent>
    </p:spTree>
    <p:extLst>
      <p:ext uri="{BB962C8B-B14F-4D97-AF65-F5344CB8AC3E}">
        <p14:creationId xmlns:p14="http://schemas.microsoft.com/office/powerpoint/2010/main" val="175603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B1D2-B24C-1464-CDBF-C786014351DB}"/>
              </a:ext>
            </a:extLst>
          </p:cNvPr>
          <p:cNvSpPr>
            <a:spLocks noGrp="1"/>
          </p:cNvSpPr>
          <p:nvPr>
            <p:ph type="title"/>
          </p:nvPr>
        </p:nvSpPr>
        <p:spPr/>
        <p:txBody>
          <a:bodyPr/>
          <a:lstStyle/>
          <a:p>
            <a:r>
              <a:rPr lang="en-US" dirty="0"/>
              <a:t>Quiz 5</a:t>
            </a:r>
          </a:p>
        </p:txBody>
      </p:sp>
      <p:pic>
        <p:nvPicPr>
          <p:cNvPr id="4" name="Content Placeholder 3">
            <a:extLst>
              <a:ext uri="{FF2B5EF4-FFF2-40B4-BE49-F238E27FC236}">
                <a16:creationId xmlns:a16="http://schemas.microsoft.com/office/drawing/2014/main" id="{E4B32DA1-0403-7E19-E9E8-C92A5EEF9EFD}"/>
              </a:ext>
            </a:extLst>
          </p:cNvPr>
          <p:cNvPicPr>
            <a:picLocks noGrp="1" noChangeAspect="1"/>
          </p:cNvPicPr>
          <p:nvPr>
            <p:ph idx="1"/>
          </p:nvPr>
        </p:nvPicPr>
        <p:blipFill>
          <a:blip r:embed="rId2"/>
          <a:stretch>
            <a:fillRect/>
          </a:stretch>
        </p:blipFill>
        <p:spPr>
          <a:xfrm>
            <a:off x="1245099" y="1825625"/>
            <a:ext cx="9701802" cy="4351338"/>
          </a:xfrm>
          <a:prstGeom prst="rect">
            <a:avLst/>
          </a:prstGeom>
        </p:spPr>
      </p:pic>
      <p:pic>
        <p:nvPicPr>
          <p:cNvPr id="5" name="Picture 4">
            <a:extLst>
              <a:ext uri="{FF2B5EF4-FFF2-40B4-BE49-F238E27FC236}">
                <a16:creationId xmlns:a16="http://schemas.microsoft.com/office/drawing/2014/main" id="{E206A3E0-871B-DF89-68AB-CE3F22C88C1E}"/>
              </a:ext>
            </a:extLst>
          </p:cNvPr>
          <p:cNvPicPr>
            <a:picLocks noChangeAspect="1"/>
          </p:cNvPicPr>
          <p:nvPr/>
        </p:nvPicPr>
        <p:blipFill>
          <a:blip r:embed="rId3"/>
          <a:stretch>
            <a:fillRect/>
          </a:stretch>
        </p:blipFill>
        <p:spPr>
          <a:xfrm>
            <a:off x="1390929" y="1690688"/>
            <a:ext cx="9410141" cy="4530143"/>
          </a:xfrm>
          <a:prstGeom prst="rect">
            <a:avLst/>
          </a:prstGeom>
        </p:spPr>
      </p:pic>
    </p:spTree>
    <p:extLst>
      <p:ext uri="{BB962C8B-B14F-4D97-AF65-F5344CB8AC3E}">
        <p14:creationId xmlns:p14="http://schemas.microsoft.com/office/powerpoint/2010/main" val="374748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6814"/>
            <a:ext cx="10515600" cy="1053874"/>
          </a:xfrm>
        </p:spPr>
        <p:txBody>
          <a:bodyPr/>
          <a:lstStyle/>
          <a:p>
            <a:r>
              <a:rPr lang="en-US" dirty="0"/>
              <a:t>Combining Two Benefits</a:t>
            </a:r>
          </a:p>
        </p:txBody>
      </p:sp>
      <p:sp>
        <p:nvSpPr>
          <p:cNvPr id="3" name="Text Placeholder 2"/>
          <p:cNvSpPr txBox="1">
            <a:spLocks/>
          </p:cNvSpPr>
          <p:nvPr/>
        </p:nvSpPr>
        <p:spPr>
          <a:xfrm>
            <a:off x="1304757" y="2032001"/>
            <a:ext cx="9892632" cy="3911601"/>
          </a:xfrm>
          <a:prstGeom prst="rect">
            <a:avLst/>
          </a:prstGeom>
        </p:spPr>
        <p:txBody>
          <a:bodyPr/>
          <a:lstStyle>
            <a:lvl1pPr marL="349250" marR="0" indent="-349250" algn="l" defTabSz="914400" rtl="0" latinLnBrk="0">
              <a:lnSpc>
                <a:spcPct val="100000"/>
              </a:lnSpc>
              <a:spcBef>
                <a:spcPts val="2000"/>
              </a:spcBef>
              <a:spcAft>
                <a:spcPts val="0"/>
              </a:spcAft>
              <a:buClr>
                <a:srgbClr val="6FB7D7"/>
              </a:buClr>
              <a:buSzPct val="110000"/>
              <a:buFont typeface="Wingdings 2"/>
              <a:buChar char="●"/>
              <a:tabLst/>
              <a:defRPr sz="2400" b="0" i="0" u="none" strike="noStrike" cap="none" spc="0" baseline="0">
                <a:ln>
                  <a:noFill/>
                </a:ln>
                <a:solidFill>
                  <a:srgbClr val="595959"/>
                </a:solidFill>
                <a:uFillTx/>
                <a:latin typeface="News Gothic MT"/>
                <a:ea typeface="News Gothic MT"/>
                <a:cs typeface="News Gothic MT"/>
                <a:sym typeface="News Gothic MT"/>
              </a:defRPr>
            </a:lvl1pPr>
            <a:lvl2pPr marL="716395" marR="0" indent="-367145" algn="l" defTabSz="914400" rtl="0" latinLnBrk="0">
              <a:lnSpc>
                <a:spcPct val="100000"/>
              </a:lnSpc>
              <a:spcBef>
                <a:spcPts val="2000"/>
              </a:spcBef>
              <a:spcAft>
                <a:spcPts val="0"/>
              </a:spcAft>
              <a:buClr>
                <a:srgbClr val="6FB7D7"/>
              </a:buClr>
              <a:buSzPct val="110000"/>
              <a:buFont typeface="Wingdings 2"/>
              <a:buChar char="●"/>
              <a:tabLst/>
              <a:defRPr sz="2400" b="0" i="0" u="none" strike="noStrike" cap="none" spc="0" baseline="0">
                <a:ln>
                  <a:noFill/>
                </a:ln>
                <a:solidFill>
                  <a:srgbClr val="595959"/>
                </a:solidFill>
                <a:uFillTx/>
                <a:latin typeface="News Gothic MT"/>
                <a:ea typeface="News Gothic MT"/>
                <a:cs typeface="News Gothic MT"/>
                <a:sym typeface="News Gothic MT"/>
              </a:defRPr>
            </a:lvl2pPr>
            <a:lvl3pPr marL="1024889" marR="0" indent="-339089" algn="l" defTabSz="914400" rtl="0" latinLnBrk="0">
              <a:lnSpc>
                <a:spcPct val="100000"/>
              </a:lnSpc>
              <a:spcBef>
                <a:spcPts val="2000"/>
              </a:spcBef>
              <a:spcAft>
                <a:spcPts val="0"/>
              </a:spcAft>
              <a:buClr>
                <a:srgbClr val="6FB7D7"/>
              </a:buClr>
              <a:buSzPct val="110000"/>
              <a:buFont typeface="Wingdings 2"/>
              <a:buChar char="●"/>
              <a:tabLst/>
              <a:defRPr sz="2400" b="0" i="0" u="none" strike="noStrike" cap="none" spc="0" baseline="0">
                <a:ln>
                  <a:noFill/>
                </a:ln>
                <a:solidFill>
                  <a:srgbClr val="595959"/>
                </a:solidFill>
                <a:uFillTx/>
                <a:latin typeface="News Gothic MT"/>
                <a:ea typeface="News Gothic MT"/>
                <a:cs typeface="News Gothic MT"/>
                <a:sym typeface="News Gothic MT"/>
              </a:defRPr>
            </a:lvl3pPr>
            <a:lvl4pPr marL="1362075" marR="0" indent="-393700" algn="l" defTabSz="914400" rtl="0" latinLnBrk="0">
              <a:lnSpc>
                <a:spcPct val="100000"/>
              </a:lnSpc>
              <a:spcBef>
                <a:spcPts val="2000"/>
              </a:spcBef>
              <a:spcAft>
                <a:spcPts val="0"/>
              </a:spcAft>
              <a:buClr>
                <a:srgbClr val="6FB7D7"/>
              </a:buClr>
              <a:buSzPct val="110000"/>
              <a:buFont typeface="Wingdings 2"/>
              <a:buChar char="●"/>
              <a:tabLst/>
              <a:defRPr sz="2400" b="0" i="0" u="none" strike="noStrike" cap="none" spc="0" baseline="0">
                <a:ln>
                  <a:noFill/>
                </a:ln>
                <a:solidFill>
                  <a:srgbClr val="595959"/>
                </a:solidFill>
                <a:uFillTx/>
                <a:latin typeface="News Gothic MT"/>
                <a:ea typeface="News Gothic MT"/>
                <a:cs typeface="News Gothic MT"/>
                <a:sym typeface="News Gothic MT"/>
              </a:defRPr>
            </a:lvl4pPr>
            <a:lvl5pPr marL="1640416" marR="0" indent="-376766" algn="l" defTabSz="914400" rtl="0" latinLnBrk="0">
              <a:lnSpc>
                <a:spcPct val="100000"/>
              </a:lnSpc>
              <a:spcBef>
                <a:spcPts val="2000"/>
              </a:spcBef>
              <a:spcAft>
                <a:spcPts val="0"/>
              </a:spcAft>
              <a:buClr>
                <a:srgbClr val="6FB7D7"/>
              </a:buClr>
              <a:buSzPct val="110000"/>
              <a:buFont typeface="Wingdings 2"/>
              <a:buChar char="●"/>
              <a:tabLst/>
              <a:defRPr sz="2400" b="0" i="0" u="none" strike="noStrike" cap="none" spc="0" baseline="0">
                <a:ln>
                  <a:noFill/>
                </a:ln>
                <a:solidFill>
                  <a:srgbClr val="595959"/>
                </a:solidFill>
                <a:uFillTx/>
                <a:latin typeface="News Gothic MT"/>
                <a:ea typeface="News Gothic MT"/>
                <a:cs typeface="News Gothic MT"/>
                <a:sym typeface="News Gothic MT"/>
              </a:defRPr>
            </a:lvl5pPr>
            <a:lvl6pPr marL="2560320" marR="0" indent="-274320" algn="l" defTabSz="914400" rtl="0" latinLnBrk="0">
              <a:lnSpc>
                <a:spcPct val="100000"/>
              </a:lnSpc>
              <a:spcBef>
                <a:spcPts val="2000"/>
              </a:spcBef>
              <a:spcAft>
                <a:spcPts val="0"/>
              </a:spcAft>
              <a:buClr>
                <a:srgbClr val="6FB7D7"/>
              </a:buClr>
              <a:buSzPct val="100000"/>
              <a:buFont typeface="Wingdings 2"/>
              <a:buChar char="•"/>
              <a:tabLst/>
              <a:defRPr sz="2400" b="0" i="0" u="none" strike="noStrike" cap="none" spc="0" baseline="0">
                <a:ln>
                  <a:noFill/>
                </a:ln>
                <a:solidFill>
                  <a:srgbClr val="595959"/>
                </a:solidFill>
                <a:uFillTx/>
                <a:latin typeface="News Gothic MT"/>
                <a:ea typeface="News Gothic MT"/>
                <a:cs typeface="News Gothic MT"/>
                <a:sym typeface="News Gothic MT"/>
              </a:defRPr>
            </a:lvl6pPr>
            <a:lvl7pPr marL="3017520" marR="0" indent="-274320" algn="l" defTabSz="914400" rtl="0" latinLnBrk="0">
              <a:lnSpc>
                <a:spcPct val="100000"/>
              </a:lnSpc>
              <a:spcBef>
                <a:spcPts val="2000"/>
              </a:spcBef>
              <a:spcAft>
                <a:spcPts val="0"/>
              </a:spcAft>
              <a:buClr>
                <a:srgbClr val="6FB7D7"/>
              </a:buClr>
              <a:buSzPct val="100000"/>
              <a:buFont typeface="Wingdings 2"/>
              <a:buChar char="•"/>
              <a:tabLst/>
              <a:defRPr sz="2400" b="0" i="0" u="none" strike="noStrike" cap="none" spc="0" baseline="0">
                <a:ln>
                  <a:noFill/>
                </a:ln>
                <a:solidFill>
                  <a:srgbClr val="595959"/>
                </a:solidFill>
                <a:uFillTx/>
                <a:latin typeface="News Gothic MT"/>
                <a:ea typeface="News Gothic MT"/>
                <a:cs typeface="News Gothic MT"/>
                <a:sym typeface="News Gothic MT"/>
              </a:defRPr>
            </a:lvl7pPr>
            <a:lvl8pPr marL="3474720" marR="0" indent="-274320" algn="l" defTabSz="914400" rtl="0" latinLnBrk="0">
              <a:lnSpc>
                <a:spcPct val="100000"/>
              </a:lnSpc>
              <a:spcBef>
                <a:spcPts val="2000"/>
              </a:spcBef>
              <a:spcAft>
                <a:spcPts val="0"/>
              </a:spcAft>
              <a:buClr>
                <a:srgbClr val="6FB7D7"/>
              </a:buClr>
              <a:buSzPct val="100000"/>
              <a:buFont typeface="Wingdings 2"/>
              <a:buChar char="•"/>
              <a:tabLst/>
              <a:defRPr sz="2400" b="0" i="0" u="none" strike="noStrike" cap="none" spc="0" baseline="0">
                <a:ln>
                  <a:noFill/>
                </a:ln>
                <a:solidFill>
                  <a:srgbClr val="595959"/>
                </a:solidFill>
                <a:uFillTx/>
                <a:latin typeface="News Gothic MT"/>
                <a:ea typeface="News Gothic MT"/>
                <a:cs typeface="News Gothic MT"/>
                <a:sym typeface="News Gothic MT"/>
              </a:defRPr>
            </a:lvl8pPr>
            <a:lvl9pPr marL="3931920" marR="0" indent="-274320" algn="l" defTabSz="914400" rtl="0" latinLnBrk="0">
              <a:lnSpc>
                <a:spcPct val="100000"/>
              </a:lnSpc>
              <a:spcBef>
                <a:spcPts val="2000"/>
              </a:spcBef>
              <a:spcAft>
                <a:spcPts val="0"/>
              </a:spcAft>
              <a:buClr>
                <a:srgbClr val="6FB7D7"/>
              </a:buClr>
              <a:buSzPct val="100000"/>
              <a:buFont typeface="Wingdings 2"/>
              <a:buChar char="•"/>
              <a:tabLst/>
              <a:defRPr sz="2400" b="0" i="0" u="none" strike="noStrike" cap="none" spc="0" baseline="0">
                <a:ln>
                  <a:noFill/>
                </a:ln>
                <a:solidFill>
                  <a:srgbClr val="595959"/>
                </a:solidFill>
                <a:uFillTx/>
                <a:latin typeface="News Gothic MT"/>
                <a:ea typeface="News Gothic MT"/>
                <a:cs typeface="News Gothic MT"/>
                <a:sym typeface="News Gothic MT"/>
              </a:defRPr>
            </a:lvl9pPr>
          </a:lstStyle>
          <a:p>
            <a:pPr>
              <a:buClr>
                <a:schemeClr val="tx1"/>
              </a:buClr>
            </a:pPr>
            <a:r>
              <a:rPr lang="en-US" sz="2800" dirty="0">
                <a:solidFill>
                  <a:schemeClr val="tx1"/>
                </a:solidFill>
                <a:latin typeface="Calibri" panose="020F0502020204030204" pitchFamily="34" charset="0"/>
                <a:cs typeface="Calibri" panose="020F0502020204030204" pitchFamily="34" charset="0"/>
              </a:rPr>
              <a:t>Directly model </a:t>
            </a:r>
            <a:r>
              <a:rPr lang="en-US" sz="2800" i="1" dirty="0">
                <a:solidFill>
                  <a:srgbClr val="0070C0"/>
                </a:solidFill>
                <a:latin typeface="Calibri" panose="020F0502020204030204" pitchFamily="34" charset="0"/>
                <a:cs typeface="Calibri" panose="020F0502020204030204" pitchFamily="34" charset="0"/>
              </a:rPr>
              <a:t>output dependencies</a:t>
            </a:r>
            <a:r>
              <a:rPr lang="en-US" sz="2800" dirty="0">
                <a:solidFill>
                  <a:schemeClr val="tx1"/>
                </a:solidFill>
                <a:latin typeface="Calibri" panose="020F0502020204030204" pitchFamily="34" charset="0"/>
                <a:cs typeface="Calibri" panose="020F0502020204030204" pitchFamily="34" charset="0"/>
              </a:rPr>
              <a:t> by MEMMs.</a:t>
            </a:r>
          </a:p>
          <a:p>
            <a:pPr>
              <a:buClr>
                <a:schemeClr val="tx1"/>
              </a:buClr>
            </a:pPr>
            <a:r>
              <a:rPr lang="en-US" sz="2800" dirty="0">
                <a:solidFill>
                  <a:schemeClr val="tx1"/>
                </a:solidFill>
                <a:latin typeface="Calibri" panose="020F0502020204030204" pitchFamily="34" charset="0"/>
                <a:cs typeface="Calibri" panose="020F0502020204030204" pitchFamily="34" charset="0"/>
              </a:rPr>
              <a:t>Powerful </a:t>
            </a:r>
            <a:r>
              <a:rPr lang="en-US" sz="2800" i="1" dirty="0">
                <a:solidFill>
                  <a:schemeClr val="accent2"/>
                </a:solidFill>
                <a:latin typeface="Calibri" panose="020F0502020204030204" pitchFamily="34" charset="0"/>
                <a:cs typeface="Calibri" panose="020F0502020204030204" pitchFamily="34" charset="0"/>
              </a:rPr>
              <a:t>automatic feature learning</a:t>
            </a:r>
            <a:r>
              <a:rPr lang="en-US" sz="2800" dirty="0">
                <a:solidFill>
                  <a:schemeClr val="tx1"/>
                </a:solidFill>
                <a:latin typeface="Calibri" panose="020F0502020204030204" pitchFamily="34" charset="0"/>
                <a:cs typeface="Calibri" panose="020F0502020204030204" pitchFamily="34" charset="0"/>
              </a:rPr>
              <a:t> using RNNs/LSTMs.</a:t>
            </a:r>
          </a:p>
          <a:p>
            <a:pPr>
              <a:buClr>
                <a:schemeClr val="tx1"/>
              </a:buClr>
            </a:pPr>
            <a:r>
              <a:rPr lang="en-US" sz="2800" b="1" i="1" dirty="0">
                <a:solidFill>
                  <a:schemeClr val="tx1"/>
                </a:solidFill>
                <a:latin typeface="Calibri" panose="020F0502020204030204" pitchFamily="34" charset="0"/>
                <a:cs typeface="Calibri" panose="020F0502020204030204" pitchFamily="34" charset="0"/>
              </a:rPr>
              <a:t>Jointly training </a:t>
            </a:r>
            <a:r>
              <a:rPr lang="en-US" sz="2800" dirty="0">
                <a:solidFill>
                  <a:schemeClr val="tx1"/>
                </a:solidFill>
                <a:latin typeface="Calibri" panose="020F0502020204030204" pitchFamily="34" charset="0"/>
                <a:cs typeface="Calibri" panose="020F0502020204030204" pitchFamily="34" charset="0"/>
              </a:rPr>
              <a:t>all the parameters to “share the modeling responsibilities”</a:t>
            </a:r>
          </a:p>
        </p:txBody>
      </p:sp>
    </p:spTree>
    <p:extLst>
      <p:ext uri="{BB962C8B-B14F-4D97-AF65-F5344CB8AC3E}">
        <p14:creationId xmlns:p14="http://schemas.microsoft.com/office/powerpoint/2010/main" val="337603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0686-3A4D-F043-0CB7-DFF0444F979E}"/>
              </a:ext>
            </a:extLst>
          </p:cNvPr>
          <p:cNvSpPr>
            <a:spLocks noGrp="1"/>
          </p:cNvSpPr>
          <p:nvPr>
            <p:ph type="title"/>
          </p:nvPr>
        </p:nvSpPr>
        <p:spPr>
          <a:xfrm>
            <a:off x="838200" y="464517"/>
            <a:ext cx="10515600" cy="827570"/>
          </a:xfrm>
        </p:spPr>
        <p:txBody>
          <a:bodyPr>
            <a:normAutofit/>
          </a:bodyPr>
          <a:lstStyle/>
          <a:p>
            <a:r>
              <a:rPr lang="en-US" sz="4000" dirty="0"/>
              <a:t>Bonus Point: Pretrained Language Models for NER</a:t>
            </a:r>
          </a:p>
        </p:txBody>
      </p:sp>
      <p:pic>
        <p:nvPicPr>
          <p:cNvPr id="3074" name="Picture 2" descr="Mastering Named Entity Recognition with BERT">
            <a:extLst>
              <a:ext uri="{FF2B5EF4-FFF2-40B4-BE49-F238E27FC236}">
                <a16:creationId xmlns:a16="http://schemas.microsoft.com/office/drawing/2014/main" id="{8EA0F3B9-2EA9-7E84-1C86-8F8D0DFE96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445"/>
          <a:stretch/>
        </p:blipFill>
        <p:spPr bwMode="auto">
          <a:xfrm>
            <a:off x="2407532" y="1422961"/>
            <a:ext cx="7326777" cy="507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331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EACF-2591-774E-9E51-B354A672A2C1}"/>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08EF7F4C-5459-C649-B456-5C7F2DFAB9BF}"/>
              </a:ext>
            </a:extLst>
          </p:cNvPr>
          <p:cNvSpPr>
            <a:spLocks noGrp="1"/>
          </p:cNvSpPr>
          <p:nvPr>
            <p:ph idx="1"/>
          </p:nvPr>
        </p:nvSpPr>
        <p:spPr/>
        <p:txBody>
          <a:bodyPr/>
          <a:lstStyle/>
          <a:p>
            <a:r>
              <a:rPr lang="en-US" dirty="0"/>
              <a:t>Syntactic Parsing</a:t>
            </a:r>
          </a:p>
          <a:p>
            <a:r>
              <a:rPr lang="en-US" dirty="0"/>
              <a:t>CKY algorithm</a:t>
            </a:r>
          </a:p>
        </p:txBody>
      </p:sp>
    </p:spTree>
    <p:extLst>
      <p:ext uri="{BB962C8B-B14F-4D97-AF65-F5344CB8AC3E}">
        <p14:creationId xmlns:p14="http://schemas.microsoft.com/office/powerpoint/2010/main" val="208261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A3BD-6B8E-9A6D-7A79-CEFC55528E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1A94186-7D53-4EE1-4025-B48820CF43A0}"/>
              </a:ext>
            </a:extLst>
          </p:cNvPr>
          <p:cNvSpPr>
            <a:spLocks noGrp="1"/>
          </p:cNvSpPr>
          <p:nvPr>
            <p:ph idx="1"/>
          </p:nvPr>
        </p:nvSpPr>
        <p:spPr/>
        <p:txBody>
          <a:bodyPr/>
          <a:lstStyle/>
          <a:p>
            <a:r>
              <a:rPr lang="en-US" dirty="0"/>
              <a:t>Introduction to Information Extraction Tasks</a:t>
            </a:r>
          </a:p>
          <a:p>
            <a:pPr lvl="1"/>
            <a:r>
              <a:rPr lang="en-US" dirty="0"/>
              <a:t>Named Entity Recognition</a:t>
            </a:r>
          </a:p>
          <a:p>
            <a:pPr lvl="1"/>
            <a:r>
              <a:rPr lang="en-US" dirty="0"/>
              <a:t>Relation Extraction</a:t>
            </a:r>
          </a:p>
          <a:p>
            <a:r>
              <a:rPr lang="en-US" dirty="0"/>
              <a:t>Named Entity Recognition and Sequence Tagging </a:t>
            </a:r>
          </a:p>
          <a:p>
            <a:r>
              <a:rPr lang="en-US" dirty="0"/>
              <a:t>Neural MEMM models</a:t>
            </a:r>
          </a:p>
          <a:p>
            <a:pPr lvl="1"/>
            <a:r>
              <a:rPr lang="en-US" dirty="0"/>
              <a:t>RNNs-MEMM</a:t>
            </a:r>
          </a:p>
          <a:p>
            <a:pPr lvl="1"/>
            <a:r>
              <a:rPr lang="en-US" dirty="0"/>
              <a:t>Transformer-MEMM</a:t>
            </a:r>
          </a:p>
        </p:txBody>
      </p:sp>
    </p:spTree>
    <p:extLst>
      <p:ext uri="{BB962C8B-B14F-4D97-AF65-F5344CB8AC3E}">
        <p14:creationId xmlns:p14="http://schemas.microsoft.com/office/powerpoint/2010/main" val="3615730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31611" y="1796202"/>
            <a:ext cx="8515899" cy="4414692"/>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8" name="TextBox 47"/>
          <p:cNvSpPr txBox="1"/>
          <p:nvPr/>
        </p:nvSpPr>
        <p:spPr>
          <a:xfrm>
            <a:off x="1831611" y="1973292"/>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pic>
        <p:nvPicPr>
          <p:cNvPr id="3" name="Picture 2"/>
          <p:cNvPicPr>
            <a:picLocks noChangeAspect="1"/>
          </p:cNvPicPr>
          <p:nvPr/>
        </p:nvPicPr>
        <p:blipFill>
          <a:blip r:embed="rId3"/>
          <a:stretch>
            <a:fillRect/>
          </a:stretch>
        </p:blipFill>
        <p:spPr>
          <a:xfrm>
            <a:off x="7898270" y="202648"/>
            <a:ext cx="2657084" cy="1052179"/>
          </a:xfrm>
          <a:prstGeom prst="rect">
            <a:avLst/>
          </a:prstGeom>
        </p:spPr>
      </p:pic>
      <p:sp>
        <p:nvSpPr>
          <p:cNvPr id="5" name="Title 4">
            <a:extLst>
              <a:ext uri="{FF2B5EF4-FFF2-40B4-BE49-F238E27FC236}">
                <a16:creationId xmlns:a16="http://schemas.microsoft.com/office/drawing/2014/main" id="{A60F01BD-BECB-3EC7-35D8-42F07CB303AF}"/>
              </a:ext>
            </a:extLst>
          </p:cNvPr>
          <p:cNvSpPr>
            <a:spLocks noGrp="1"/>
          </p:cNvSpPr>
          <p:nvPr>
            <p:ph type="title"/>
          </p:nvPr>
        </p:nvSpPr>
        <p:spPr>
          <a:xfrm>
            <a:off x="586409" y="365125"/>
            <a:ext cx="10515600" cy="930059"/>
          </a:xfrm>
        </p:spPr>
        <p:txBody>
          <a:bodyPr/>
          <a:lstStyle/>
          <a:p>
            <a:r>
              <a:rPr lang="en-US" dirty="0"/>
              <a:t>A PubMed Article</a:t>
            </a:r>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5</a:t>
            </a:fld>
            <a:endParaRPr lang="en-US"/>
          </a:p>
        </p:txBody>
      </p:sp>
    </p:spTree>
    <p:extLst>
      <p:ext uri="{BB962C8B-B14F-4D97-AF65-F5344CB8AC3E}">
        <p14:creationId xmlns:p14="http://schemas.microsoft.com/office/powerpoint/2010/main" val="3457454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31611" y="1795777"/>
            <a:ext cx="8515899" cy="4401866"/>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 name="Rectangle 3"/>
          <p:cNvSpPr/>
          <p:nvPr/>
        </p:nvSpPr>
        <p:spPr>
          <a:xfrm>
            <a:off x="2835168" y="1960039"/>
            <a:ext cx="1070156" cy="536222"/>
          </a:xfrm>
          <a:prstGeom prst="rect">
            <a:avLst/>
          </a:prstGeom>
          <a:solidFill>
            <a:srgbClr val="FF66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5" name="Rectangle 4"/>
          <p:cNvSpPr/>
          <p:nvPr/>
        </p:nvSpPr>
        <p:spPr>
          <a:xfrm>
            <a:off x="7002879" y="4565905"/>
            <a:ext cx="1372053" cy="536222"/>
          </a:xfrm>
          <a:prstGeom prst="rect">
            <a:avLst/>
          </a:prstGeom>
          <a:solidFill>
            <a:srgbClr val="3BBE00">
              <a:alpha val="78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8" name="Rectangle 7"/>
          <p:cNvSpPr/>
          <p:nvPr/>
        </p:nvSpPr>
        <p:spPr>
          <a:xfrm>
            <a:off x="9332306" y="5376358"/>
            <a:ext cx="878494" cy="536222"/>
          </a:xfrm>
          <a:prstGeom prst="rect">
            <a:avLst/>
          </a:prstGeom>
          <a:solidFill>
            <a:srgbClr val="0000FF">
              <a:alpha val="80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7" name="Rectangle 6"/>
          <p:cNvSpPr/>
          <p:nvPr/>
        </p:nvSpPr>
        <p:spPr>
          <a:xfrm>
            <a:off x="8176774" y="1960039"/>
            <a:ext cx="1170004" cy="536222"/>
          </a:xfrm>
          <a:prstGeom prst="rect">
            <a:avLst/>
          </a:prstGeom>
          <a:solidFill>
            <a:srgbClr val="FF00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9" name="Rectangle 8"/>
          <p:cNvSpPr/>
          <p:nvPr/>
        </p:nvSpPr>
        <p:spPr>
          <a:xfrm>
            <a:off x="4257208" y="4525375"/>
            <a:ext cx="623325" cy="536222"/>
          </a:xfrm>
          <a:prstGeom prst="rect">
            <a:avLst/>
          </a:prstGeom>
          <a:solidFill>
            <a:schemeClr val="tx2">
              <a:lumMod val="60000"/>
              <a:lumOff val="40000"/>
              <a:alpha val="63000"/>
            </a:scheme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6</a:t>
            </a:fld>
            <a:endParaRPr lang="en-US" dirty="0"/>
          </a:p>
        </p:txBody>
      </p:sp>
      <p:grpSp>
        <p:nvGrpSpPr>
          <p:cNvPr id="11" name="Group 10"/>
          <p:cNvGrpSpPr/>
          <p:nvPr/>
        </p:nvGrpSpPr>
        <p:grpSpPr>
          <a:xfrm>
            <a:off x="5349990" y="1201413"/>
            <a:ext cx="1641838" cy="521621"/>
            <a:chOff x="5865057" y="5632614"/>
            <a:chExt cx="1060704" cy="428587"/>
          </a:xfrm>
        </p:grpSpPr>
        <p:sp>
          <p:nvSpPr>
            <p:cNvPr id="12" name="Hexagon 11"/>
            <p:cNvSpPr/>
            <p:nvPr/>
          </p:nvSpPr>
          <p:spPr>
            <a:xfrm>
              <a:off x="5865057" y="5691868"/>
              <a:ext cx="1060704" cy="369333"/>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5998181" y="5632614"/>
              <a:ext cx="863124" cy="379324"/>
            </a:xfrm>
            <a:prstGeom prst="rect">
              <a:avLst/>
            </a:prstGeom>
            <a:noFill/>
          </p:spPr>
          <p:txBody>
            <a:bodyPr wrap="square" rtlCol="0">
              <a:spAutoFit/>
            </a:bodyPr>
            <a:lstStyle/>
            <a:p>
              <a:r>
                <a:rPr lang="en-US" sz="2400" dirty="0"/>
                <a:t>present</a:t>
              </a:r>
            </a:p>
          </p:txBody>
        </p:sp>
      </p:grpSp>
      <p:cxnSp>
        <p:nvCxnSpPr>
          <p:cNvPr id="15" name="Curved Connector 14"/>
          <p:cNvCxnSpPr>
            <a:cxnSpLocks/>
            <a:stCxn id="4" idx="0"/>
            <a:endCxn id="12" idx="3"/>
          </p:cNvCxnSpPr>
          <p:nvPr/>
        </p:nvCxnSpPr>
        <p:spPr>
          <a:xfrm rot="5400000" flipH="1" flipV="1">
            <a:off x="4129241" y="739289"/>
            <a:ext cx="461757" cy="1979744"/>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Curved Connector 15"/>
          <p:cNvCxnSpPr>
            <a:cxnSpLocks/>
            <a:stCxn id="12" idx="0"/>
            <a:endCxn id="7" idx="0"/>
          </p:cNvCxnSpPr>
          <p:nvPr/>
        </p:nvCxnSpPr>
        <p:spPr>
          <a:xfrm>
            <a:off x="6991828" y="1498283"/>
            <a:ext cx="1769948" cy="461757"/>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568872" y="4104245"/>
            <a:ext cx="3120034" cy="475043"/>
            <a:chOff x="3509495" y="3706678"/>
            <a:chExt cx="2000989" cy="475043"/>
          </a:xfrm>
        </p:grpSpPr>
        <p:sp>
          <p:nvSpPr>
            <p:cNvPr id="26" name="Hexagon 25"/>
            <p:cNvSpPr/>
            <p:nvPr/>
          </p:nvSpPr>
          <p:spPr>
            <a:xfrm>
              <a:off x="4041442" y="3790800"/>
              <a:ext cx="1021980" cy="390921"/>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4093602" y="3706678"/>
              <a:ext cx="905833" cy="461665"/>
            </a:xfrm>
            <a:prstGeom prst="rect">
              <a:avLst/>
            </a:prstGeom>
            <a:noFill/>
          </p:spPr>
          <p:txBody>
            <a:bodyPr wrap="square" rtlCol="0">
              <a:spAutoFit/>
            </a:bodyPr>
            <a:lstStyle/>
            <a:p>
              <a:r>
                <a:rPr lang="en-US" sz="2400" dirty="0"/>
                <a:t>respond</a:t>
              </a:r>
            </a:p>
          </p:txBody>
        </p:sp>
        <p:cxnSp>
          <p:nvCxnSpPr>
            <p:cNvPr id="28" name="Curved Connector 27"/>
            <p:cNvCxnSpPr>
              <a:stCxn id="9" idx="0"/>
              <a:endCxn id="26" idx="3"/>
            </p:cNvCxnSpPr>
            <p:nvPr/>
          </p:nvCxnSpPr>
          <p:spPr>
            <a:xfrm rot="5400000" flipH="1" flipV="1">
              <a:off x="3698069" y="3797688"/>
              <a:ext cx="154799" cy="531948"/>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26" idx="0"/>
              <a:endCxn id="5" idx="0"/>
            </p:cNvCxnSpPr>
            <p:nvPr/>
          </p:nvCxnSpPr>
          <p:spPr>
            <a:xfrm>
              <a:off x="5063422" y="3986261"/>
              <a:ext cx="447062" cy="195329"/>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1831611" y="196004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pic>
        <p:nvPicPr>
          <p:cNvPr id="2" name="Picture 1">
            <a:extLst>
              <a:ext uri="{FF2B5EF4-FFF2-40B4-BE49-F238E27FC236}">
                <a16:creationId xmlns:a16="http://schemas.microsoft.com/office/drawing/2014/main" id="{75BA8330-5A82-DC5F-E417-C94FDE540EAB}"/>
              </a:ext>
            </a:extLst>
          </p:cNvPr>
          <p:cNvPicPr>
            <a:picLocks noChangeAspect="1"/>
          </p:cNvPicPr>
          <p:nvPr/>
        </p:nvPicPr>
        <p:blipFill>
          <a:blip r:embed="rId3"/>
          <a:stretch>
            <a:fillRect/>
          </a:stretch>
        </p:blipFill>
        <p:spPr>
          <a:xfrm>
            <a:off x="7898270" y="202648"/>
            <a:ext cx="2657084" cy="1052179"/>
          </a:xfrm>
          <a:prstGeom prst="rect">
            <a:avLst/>
          </a:prstGeom>
        </p:spPr>
      </p:pic>
      <p:sp>
        <p:nvSpPr>
          <p:cNvPr id="17" name="Title 4">
            <a:extLst>
              <a:ext uri="{FF2B5EF4-FFF2-40B4-BE49-F238E27FC236}">
                <a16:creationId xmlns:a16="http://schemas.microsoft.com/office/drawing/2014/main" id="{65DAA98F-A40E-46F9-1EC0-8CA075C26C72}"/>
              </a:ext>
            </a:extLst>
          </p:cNvPr>
          <p:cNvSpPr>
            <a:spLocks noGrp="1"/>
          </p:cNvSpPr>
          <p:nvPr>
            <p:ph type="title"/>
          </p:nvPr>
        </p:nvSpPr>
        <p:spPr>
          <a:xfrm>
            <a:off x="586409" y="365125"/>
            <a:ext cx="10515600" cy="930059"/>
          </a:xfrm>
        </p:spPr>
        <p:txBody>
          <a:bodyPr/>
          <a:lstStyle/>
          <a:p>
            <a:r>
              <a:rPr lang="en-US" dirty="0"/>
              <a:t>A PubMed Article</a:t>
            </a:r>
          </a:p>
        </p:txBody>
      </p:sp>
    </p:spTree>
    <p:extLst>
      <p:ext uri="{BB962C8B-B14F-4D97-AF65-F5344CB8AC3E}">
        <p14:creationId xmlns:p14="http://schemas.microsoft.com/office/powerpoint/2010/main" val="31694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2159"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000000"/>
              </a:solidFill>
            </a:endParaRPr>
          </a:p>
          <a:p>
            <a:pPr marL="219743" indent="0">
              <a:buNone/>
            </a:pPr>
            <a:endParaRPr lang="en-US" sz="2400" dirty="0">
              <a:solidFill>
                <a:srgbClr val="000000"/>
              </a:solidFill>
            </a:endParaRPr>
          </a:p>
          <a:p>
            <a:pPr marL="219743" indent="0">
              <a:buNone/>
            </a:pPr>
            <a:r>
              <a:rPr lang="en-US" sz="2400" dirty="0">
                <a:solidFill>
                  <a:srgbClr val="000000"/>
                </a:solidFill>
              </a:rPr>
              <a:t>U.S.    intelligence    officials    now    believe    North  Korea    </a:t>
            </a:r>
          </a:p>
          <a:p>
            <a:pPr marL="219743" indent="0">
              <a:buNone/>
            </a:pPr>
            <a:endParaRPr lang="en-US" sz="2400" dirty="0">
              <a:solidFill>
                <a:srgbClr val="000000"/>
              </a:solidFill>
            </a:endParaRPr>
          </a:p>
          <a:p>
            <a:pPr marL="219743" indent="0">
              <a:buNone/>
            </a:pPr>
            <a:r>
              <a:rPr lang="en-US" sz="2400" dirty="0">
                <a:solidFill>
                  <a:srgbClr val="000000"/>
                </a:solidFill>
              </a:rPr>
              <a:t>is    developing    the    technology    to    make    nuclear    </a:t>
            </a:r>
          </a:p>
          <a:p>
            <a:pPr marL="219743" indent="0">
              <a:buNone/>
            </a:pPr>
            <a:endParaRPr lang="en-US" sz="2400" dirty="0">
              <a:solidFill>
                <a:srgbClr val="000000"/>
              </a:solidFill>
            </a:endParaRPr>
          </a:p>
          <a:p>
            <a:pPr marL="219743" indent="0">
              <a:buNone/>
            </a:pPr>
            <a:r>
              <a:rPr lang="en-US" sz="2400" dirty="0">
                <a:solidFill>
                  <a:srgbClr val="000000"/>
                </a:solidFill>
              </a:rPr>
              <a:t>warheads    small    enough    to    fit    atop    the    country    's    </a:t>
            </a:r>
          </a:p>
          <a:p>
            <a:pPr marL="219743" indent="0">
              <a:buNone/>
            </a:pPr>
            <a:endParaRPr lang="en-US" sz="2400" dirty="0">
              <a:solidFill>
                <a:srgbClr val="000000"/>
              </a:solidFill>
            </a:endParaRPr>
          </a:p>
          <a:p>
            <a:pPr marL="219743" indent="0">
              <a:buNone/>
            </a:pPr>
            <a:r>
              <a:rPr lang="en-US" sz="2400" dirty="0">
                <a:solidFill>
                  <a:srgbClr val="000000"/>
                </a:solidFill>
              </a:rPr>
              <a:t>growing    arsenal    of    missiles    potentially    putting    </a:t>
            </a:r>
          </a:p>
          <a:p>
            <a:pPr marL="219743" indent="0">
              <a:buNone/>
            </a:pPr>
            <a:endParaRPr lang="en-US" sz="2400" dirty="0">
              <a:solidFill>
                <a:srgbClr val="000000"/>
              </a:solidFill>
            </a:endParaRPr>
          </a:p>
          <a:p>
            <a:pPr marL="219743" indent="0">
              <a:buNone/>
            </a:pPr>
            <a:r>
              <a:rPr lang="en-US" sz="2400" dirty="0">
                <a:solidFill>
                  <a:srgbClr val="000000"/>
                </a:solidFill>
              </a:rPr>
              <a:t>Tokyo    and    U.S.    troops    based    in    Japan    at    risk    ,    </a:t>
            </a:r>
          </a:p>
          <a:p>
            <a:pPr marL="219743" indent="0">
              <a:buNone/>
            </a:pPr>
            <a:endParaRPr lang="en-US" sz="2400" dirty="0">
              <a:solidFill>
                <a:srgbClr val="000000"/>
              </a:solidFill>
            </a:endParaRPr>
          </a:p>
          <a:p>
            <a:pPr marL="219743" indent="0">
              <a:buNone/>
            </a:pPr>
            <a:r>
              <a:rPr lang="en-US" sz="2400" dirty="0">
                <a:solidFill>
                  <a:srgbClr val="000000"/>
                </a:solidFill>
              </a:rPr>
              <a:t>according    to    officials    who    have    received    the    intelligence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7</a:t>
            </a:fld>
            <a:endParaRPr lang="en-US"/>
          </a:p>
        </p:txBody>
      </p:sp>
    </p:spTree>
    <p:extLst>
      <p:ext uri="{BB962C8B-B14F-4D97-AF65-F5344CB8AC3E}">
        <p14:creationId xmlns:p14="http://schemas.microsoft.com/office/powerpoint/2010/main" val="40056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2159"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p>
          <a:p>
            <a:pPr marL="219743" indent="0">
              <a:buNone/>
            </a:pPr>
            <a:endParaRPr lang="en-US" sz="2400" dirty="0"/>
          </a:p>
          <a:p>
            <a:pPr marL="219743" indent="0">
              <a:buNone/>
            </a:pPr>
            <a:r>
              <a:rPr lang="en-US" sz="2400" dirty="0"/>
              <a:t>is    developing    the    technology    to    make    nuclear    </a:t>
            </a:r>
          </a:p>
          <a:p>
            <a:pPr marL="219743" indent="0">
              <a:buNone/>
            </a:pPr>
            <a:endParaRPr lang="en-US" sz="2400" dirty="0">
              <a:solidFill>
                <a:schemeClr val="accent4"/>
              </a:solidFill>
            </a:endParaRPr>
          </a:p>
          <a:p>
            <a:pPr marL="219743" indent="0">
              <a:buNone/>
            </a:pPr>
            <a:r>
              <a:rPr lang="en-US" sz="2400" dirty="0">
                <a:solidFill>
                  <a:schemeClr val="accent4"/>
                </a:solidFill>
              </a:rPr>
              <a:t>warheads</a:t>
            </a:r>
            <a:r>
              <a:rPr lang="en-US" sz="2400" dirty="0"/>
              <a:t>    small    enough    to    fit    atop    the    </a:t>
            </a:r>
            <a:r>
              <a:rPr lang="en-US" sz="2400" dirty="0">
                <a:solidFill>
                  <a:schemeClr val="accent6">
                    <a:lumMod val="75000"/>
                  </a:schemeClr>
                </a:solidFill>
              </a:rPr>
              <a:t>country</a:t>
            </a:r>
            <a:r>
              <a:rPr lang="en-US" sz="2400" dirty="0"/>
              <a:t>    's    </a:t>
            </a:r>
          </a:p>
          <a:p>
            <a:pPr marL="219743" indent="0">
              <a:buNone/>
            </a:pPr>
            <a:endParaRPr lang="en-US" sz="2400" dirty="0"/>
          </a:p>
          <a:p>
            <a:pPr marL="219743" indent="0">
              <a:buNone/>
            </a:pPr>
            <a:r>
              <a:rPr lang="en-US" sz="2400" dirty="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p>
          <a:p>
            <a:pPr marL="219743" indent="0">
              <a:buNone/>
            </a:pPr>
            <a:endParaRPr lang="en-US" sz="2400" dirty="0">
              <a:solidFill>
                <a:srgbClr val="FF0000"/>
              </a:solidFill>
            </a:endParaRPr>
          </a:p>
          <a:p>
            <a:pPr marL="219743" indent="0">
              <a:buNone/>
            </a:pPr>
            <a:r>
              <a:rPr lang="en-US" sz="2400" dirty="0">
                <a:solidFill>
                  <a:srgbClr val="FF0000"/>
                </a:solidFill>
              </a:rPr>
              <a:t>Tokyo</a:t>
            </a:r>
            <a:r>
              <a:rPr lang="en-US" sz="2400" dirty="0"/>
              <a:t>    and    </a:t>
            </a:r>
            <a:r>
              <a:rPr lang="en-US" sz="2400" dirty="0">
                <a:solidFill>
                  <a:srgbClr val="FF0000"/>
                </a:solidFill>
              </a:rPr>
              <a:t>U.S.</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p>
          <a:p>
            <a:pPr marL="219743" indent="0">
              <a:buNone/>
            </a:pPr>
            <a:endParaRPr lang="en-US" sz="2400" dirty="0"/>
          </a:p>
          <a:p>
            <a:pPr marL="219743" indent="0">
              <a:buNone/>
            </a:pPr>
            <a:r>
              <a:rPr lang="en-US" sz="2400" dirty="0"/>
              <a:t>according    to    </a:t>
            </a:r>
            <a:r>
              <a:rPr lang="en-US" sz="2400" dirty="0">
                <a:solidFill>
                  <a:schemeClr val="accent1"/>
                </a:solidFill>
              </a:rPr>
              <a:t>officials</a:t>
            </a:r>
            <a:r>
              <a:rPr lang="en-US" sz="2400" dirty="0"/>
              <a:t>    </a:t>
            </a:r>
            <a:r>
              <a:rPr lang="en-US" sz="2400" dirty="0">
                <a:solidFill>
                  <a:srgbClr val="0000FF"/>
                </a:solidFill>
              </a:rPr>
              <a:t>who</a:t>
            </a:r>
            <a:r>
              <a:rPr lang="en-US" sz="2400" dirty="0"/>
              <a:t>    have    received    the    </a:t>
            </a:r>
            <a:r>
              <a:rPr lang="en-US" sz="2400" dirty="0">
                <a:solidFill>
                  <a:srgbClr val="008000"/>
                </a:solidFill>
              </a:rPr>
              <a:t>intelligence</a:t>
            </a:r>
            <a:r>
              <a:rPr lang="en-US" sz="2400" dirty="0"/>
              <a:t>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8</a:t>
            </a:fld>
            <a:endParaRPr lang="en-US"/>
          </a:p>
        </p:txBody>
      </p:sp>
    </p:spTree>
    <p:extLst>
      <p:ext uri="{BB962C8B-B14F-4D97-AF65-F5344CB8AC3E}">
        <p14:creationId xmlns:p14="http://schemas.microsoft.com/office/powerpoint/2010/main" val="1220785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2159"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p>
          <a:p>
            <a:pPr marL="219743" indent="0">
              <a:buNone/>
            </a:pPr>
            <a:endParaRPr lang="en-US" sz="2400" dirty="0"/>
          </a:p>
          <a:p>
            <a:pPr marL="219743" indent="0">
              <a:buNone/>
            </a:pPr>
            <a:r>
              <a:rPr lang="en-US" sz="2400" dirty="0"/>
              <a:t>is    developing    the    technology    to    make    nuclear    </a:t>
            </a:r>
          </a:p>
          <a:p>
            <a:pPr marL="219743" indent="0">
              <a:buNone/>
            </a:pPr>
            <a:endParaRPr lang="en-US" sz="2400" dirty="0">
              <a:solidFill>
                <a:schemeClr val="accent4"/>
              </a:solidFill>
            </a:endParaRPr>
          </a:p>
          <a:p>
            <a:pPr marL="219743" indent="0">
              <a:buNone/>
            </a:pPr>
            <a:r>
              <a:rPr lang="en-US" sz="2400" dirty="0">
                <a:solidFill>
                  <a:schemeClr val="accent4"/>
                </a:solidFill>
              </a:rPr>
              <a:t>warheads</a:t>
            </a:r>
            <a:r>
              <a:rPr lang="en-US" sz="2400" dirty="0"/>
              <a:t>    small    enough    to    fit    atop    the    </a:t>
            </a:r>
            <a:r>
              <a:rPr lang="en-US" sz="2400" dirty="0">
                <a:solidFill>
                  <a:schemeClr val="accent6">
                    <a:lumMod val="75000"/>
                  </a:schemeClr>
                </a:solidFill>
              </a:rPr>
              <a:t>country</a:t>
            </a:r>
            <a:r>
              <a:rPr lang="en-US" sz="2400" dirty="0"/>
              <a:t>    's    </a:t>
            </a:r>
          </a:p>
          <a:p>
            <a:pPr marL="219743" indent="0">
              <a:buNone/>
            </a:pPr>
            <a:endParaRPr lang="en-US" sz="2400" dirty="0"/>
          </a:p>
          <a:p>
            <a:pPr marL="219743" indent="0">
              <a:buNone/>
            </a:pPr>
            <a:r>
              <a:rPr lang="en-US" sz="2400" dirty="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p>
          <a:p>
            <a:pPr marL="219743" indent="0">
              <a:buNone/>
            </a:pPr>
            <a:endParaRPr lang="en-US" sz="2400" dirty="0">
              <a:solidFill>
                <a:srgbClr val="FF0000"/>
              </a:solidFill>
            </a:endParaRPr>
          </a:p>
          <a:p>
            <a:pPr marL="219743" indent="0">
              <a:buNone/>
            </a:pPr>
            <a:r>
              <a:rPr lang="en-US" sz="2400" dirty="0">
                <a:solidFill>
                  <a:srgbClr val="FF0000"/>
                </a:solidFill>
              </a:rPr>
              <a:t>Tokyo</a:t>
            </a:r>
            <a:r>
              <a:rPr lang="en-US" sz="2400" dirty="0"/>
              <a:t>    and    </a:t>
            </a:r>
            <a:r>
              <a:rPr lang="en-US" sz="2400" dirty="0">
                <a:solidFill>
                  <a:srgbClr val="FF0000"/>
                </a:solidFill>
              </a:rPr>
              <a:t>U.S.</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p>
          <a:p>
            <a:pPr marL="219743" indent="0">
              <a:buNone/>
            </a:pPr>
            <a:endParaRPr lang="en-US" sz="2400" dirty="0"/>
          </a:p>
          <a:p>
            <a:pPr marL="219743" indent="0">
              <a:buNone/>
            </a:pPr>
            <a:r>
              <a:rPr lang="en-US" sz="2400" dirty="0"/>
              <a:t>according    to    </a:t>
            </a:r>
            <a:r>
              <a:rPr lang="en-US" sz="2400" dirty="0">
                <a:solidFill>
                  <a:schemeClr val="accent1"/>
                </a:solidFill>
              </a:rPr>
              <a:t>officials</a:t>
            </a:r>
            <a:r>
              <a:rPr lang="en-US" sz="2400" dirty="0"/>
              <a:t>    </a:t>
            </a:r>
            <a:r>
              <a:rPr lang="en-US" sz="2400" dirty="0">
                <a:solidFill>
                  <a:srgbClr val="0000FF"/>
                </a:solidFill>
              </a:rPr>
              <a:t>who</a:t>
            </a:r>
            <a:r>
              <a:rPr lang="en-US" sz="2400" dirty="0"/>
              <a:t>    have    received    the    </a:t>
            </a:r>
            <a:r>
              <a:rPr lang="en-US" sz="2400" dirty="0">
                <a:solidFill>
                  <a:srgbClr val="008000"/>
                </a:solidFill>
              </a:rPr>
              <a:t>intelligence</a:t>
            </a:r>
            <a:r>
              <a:rPr lang="en-US" sz="2400" dirty="0"/>
              <a:t>    reports    .</a:t>
            </a:r>
          </a:p>
        </p:txBody>
      </p:sp>
      <p:sp>
        <p:nvSpPr>
          <p:cNvPr id="4" name="Rectangle 3"/>
          <p:cNvSpPr/>
          <p:nvPr/>
        </p:nvSpPr>
        <p:spPr>
          <a:xfrm>
            <a:off x="2294488" y="1260706"/>
            <a:ext cx="525651"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5" name="Rectangle 4"/>
          <p:cNvSpPr/>
          <p:nvPr/>
        </p:nvSpPr>
        <p:spPr>
          <a:xfrm>
            <a:off x="3060945" y="1260706"/>
            <a:ext cx="1524624"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6" name="Rectangle 5"/>
          <p:cNvSpPr/>
          <p:nvPr/>
        </p:nvSpPr>
        <p:spPr>
          <a:xfrm>
            <a:off x="2668369" y="516769"/>
            <a:ext cx="988834" cy="560552"/>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chemeClr val="tx1"/>
                </a:solidFill>
              </a:rPr>
              <a:t>PART-WHOLE</a:t>
            </a:r>
          </a:p>
        </p:txBody>
      </p:sp>
      <p:cxnSp>
        <p:nvCxnSpPr>
          <p:cNvPr id="7" name="Curved Connector 6"/>
          <p:cNvCxnSpPr>
            <a:stCxn id="6" idx="3"/>
            <a:endCxn id="5" idx="0"/>
          </p:cNvCxnSpPr>
          <p:nvPr/>
        </p:nvCxnSpPr>
        <p:spPr>
          <a:xfrm>
            <a:off x="3657203" y="797045"/>
            <a:ext cx="166054" cy="463660"/>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Curved Connector 7"/>
          <p:cNvCxnSpPr>
            <a:stCxn id="6" idx="1"/>
            <a:endCxn id="4" idx="0"/>
          </p:cNvCxnSpPr>
          <p:nvPr/>
        </p:nvCxnSpPr>
        <p:spPr>
          <a:xfrm rot="10800000" flipV="1">
            <a:off x="2557313" y="797045"/>
            <a:ext cx="111056" cy="463660"/>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766275" y="1260706"/>
            <a:ext cx="1025893"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0" name="Rectangle 9"/>
          <p:cNvSpPr/>
          <p:nvPr/>
        </p:nvSpPr>
        <p:spPr>
          <a:xfrm>
            <a:off x="3993503" y="610434"/>
            <a:ext cx="1122565" cy="32767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11" name="Curved Connector 10"/>
          <p:cNvCxnSpPr>
            <a:stCxn id="10" idx="3"/>
            <a:endCxn id="9" idx="0"/>
          </p:cNvCxnSpPr>
          <p:nvPr/>
        </p:nvCxnSpPr>
        <p:spPr>
          <a:xfrm>
            <a:off x="5116067" y="774273"/>
            <a:ext cx="163154" cy="486433"/>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10" idx="1"/>
            <a:endCxn id="5" idx="0"/>
          </p:cNvCxnSpPr>
          <p:nvPr/>
        </p:nvCxnSpPr>
        <p:spPr>
          <a:xfrm rot="10800000" flipV="1">
            <a:off x="3823259" y="774272"/>
            <a:ext cx="170245" cy="486433"/>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558449" y="3739468"/>
            <a:ext cx="1027120"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4" name="Rectangle 13"/>
          <p:cNvSpPr/>
          <p:nvPr/>
        </p:nvSpPr>
        <p:spPr>
          <a:xfrm>
            <a:off x="5266234" y="3739641"/>
            <a:ext cx="1088451"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5" name="Rectangle 14"/>
          <p:cNvSpPr/>
          <p:nvPr/>
        </p:nvSpPr>
        <p:spPr>
          <a:xfrm>
            <a:off x="4308585" y="3253008"/>
            <a:ext cx="1055091"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16" name="Curved Connector 15"/>
          <p:cNvCxnSpPr>
            <a:stCxn id="15" idx="3"/>
            <a:endCxn id="14" idx="0"/>
          </p:cNvCxnSpPr>
          <p:nvPr/>
        </p:nvCxnSpPr>
        <p:spPr>
          <a:xfrm>
            <a:off x="5363676" y="3427028"/>
            <a:ext cx="446784" cy="312613"/>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15" idx="1"/>
            <a:endCxn id="13" idx="0"/>
          </p:cNvCxnSpPr>
          <p:nvPr/>
        </p:nvCxnSpPr>
        <p:spPr>
          <a:xfrm rot="10800000" flipV="1">
            <a:off x="4072009" y="3427028"/>
            <a:ext cx="236576" cy="31244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237786" y="4591321"/>
            <a:ext cx="919119"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9" name="Rectangle 18"/>
          <p:cNvSpPr/>
          <p:nvPr/>
        </p:nvSpPr>
        <p:spPr>
          <a:xfrm>
            <a:off x="3974770" y="4596053"/>
            <a:ext cx="64495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0" name="Rectangle 19"/>
          <p:cNvSpPr/>
          <p:nvPr/>
        </p:nvSpPr>
        <p:spPr>
          <a:xfrm>
            <a:off x="2836149" y="4140872"/>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21" name="Curved Connector 20"/>
          <p:cNvCxnSpPr>
            <a:stCxn id="20" idx="3"/>
            <a:endCxn id="19" idx="0"/>
          </p:cNvCxnSpPr>
          <p:nvPr/>
        </p:nvCxnSpPr>
        <p:spPr>
          <a:xfrm>
            <a:off x="4004843" y="4315825"/>
            <a:ext cx="292402" cy="280228"/>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20" idx="1"/>
            <a:endCxn id="18" idx="0"/>
          </p:cNvCxnSpPr>
          <p:nvPr/>
        </p:nvCxnSpPr>
        <p:spPr>
          <a:xfrm rot="10800000" flipV="1">
            <a:off x="2697347" y="4315825"/>
            <a:ext cx="138803" cy="275496"/>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797447" y="4596053"/>
            <a:ext cx="89954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4" name="Rectangle 23"/>
          <p:cNvSpPr/>
          <p:nvPr/>
        </p:nvSpPr>
        <p:spPr>
          <a:xfrm>
            <a:off x="4368669" y="4127630"/>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PHYS</a:t>
            </a:r>
          </a:p>
        </p:txBody>
      </p:sp>
      <p:cxnSp>
        <p:nvCxnSpPr>
          <p:cNvPr id="25" name="Curved Connector 24"/>
          <p:cNvCxnSpPr>
            <a:stCxn id="24" idx="3"/>
            <a:endCxn id="23" idx="0"/>
          </p:cNvCxnSpPr>
          <p:nvPr/>
        </p:nvCxnSpPr>
        <p:spPr>
          <a:xfrm flipH="1">
            <a:off x="5247217" y="4302583"/>
            <a:ext cx="290146" cy="293470"/>
          </a:xfrm>
          <a:prstGeom prst="curvedConnector4">
            <a:avLst>
              <a:gd name="adj1" fmla="val -78788"/>
              <a:gd name="adj2" fmla="val 79807"/>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1"/>
            <a:endCxn id="19" idx="0"/>
          </p:cNvCxnSpPr>
          <p:nvPr/>
        </p:nvCxnSpPr>
        <p:spPr>
          <a:xfrm rot="10800000" flipV="1">
            <a:off x="4297245" y="4302583"/>
            <a:ext cx="71424" cy="29347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7874198" y="1260705"/>
            <a:ext cx="1791662" cy="359141"/>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8" name="Rectangle 27"/>
          <p:cNvSpPr/>
          <p:nvPr/>
        </p:nvSpPr>
        <p:spPr>
          <a:xfrm>
            <a:off x="2287770" y="2930309"/>
            <a:ext cx="1270679" cy="371044"/>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9" name="Rectangle 28"/>
          <p:cNvSpPr/>
          <p:nvPr/>
        </p:nvSpPr>
        <p:spPr>
          <a:xfrm>
            <a:off x="5116067" y="1735696"/>
            <a:ext cx="710278"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30" name="Curved Connector 29"/>
          <p:cNvCxnSpPr>
            <a:stCxn id="29" idx="1"/>
            <a:endCxn id="28" idx="0"/>
          </p:cNvCxnSpPr>
          <p:nvPr/>
        </p:nvCxnSpPr>
        <p:spPr>
          <a:xfrm rot="10800000" flipV="1">
            <a:off x="2923111" y="1909715"/>
            <a:ext cx="2192957" cy="1020593"/>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29" idx="3"/>
            <a:endCxn id="27" idx="2"/>
          </p:cNvCxnSpPr>
          <p:nvPr/>
        </p:nvCxnSpPr>
        <p:spPr>
          <a:xfrm flipV="1">
            <a:off x="5826345" y="1619845"/>
            <a:ext cx="2943684" cy="28987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9" name="Slide Number Placeholder 68"/>
          <p:cNvSpPr>
            <a:spLocks noGrp="1"/>
          </p:cNvSpPr>
          <p:nvPr>
            <p:ph type="sldNum" sz="quarter" idx="12"/>
          </p:nvPr>
        </p:nvSpPr>
        <p:spPr/>
        <p:txBody>
          <a:bodyPr/>
          <a:lstStyle/>
          <a:p>
            <a:fld id="{E216AE2C-6153-E049-95F5-80F0548C7BC8}" type="slidenum">
              <a:rPr lang="en-US" smtClean="0"/>
              <a:t>9</a:t>
            </a:fld>
            <a:endParaRPr lang="en-US"/>
          </a:p>
        </p:txBody>
      </p:sp>
    </p:spTree>
    <p:extLst>
      <p:ext uri="{BB962C8B-B14F-4D97-AF65-F5344CB8AC3E}">
        <p14:creationId xmlns:p14="http://schemas.microsoft.com/office/powerpoint/2010/main" val="328517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51960</TotalTime>
  <Words>2005</Words>
  <Application>Microsoft Office PowerPoint</Application>
  <PresentationFormat>Widescreen</PresentationFormat>
  <Paragraphs>354</Paragraphs>
  <Slides>32</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News Gothic MT</vt:lpstr>
      <vt:lpstr>Times New Roman</vt:lpstr>
      <vt:lpstr>Office Theme</vt:lpstr>
      <vt:lpstr>Named Entity Recognition and Neural Sequence Tagging Model</vt:lpstr>
      <vt:lpstr>Important Announcements</vt:lpstr>
      <vt:lpstr>Quiz 5</vt:lpstr>
      <vt:lpstr>Outline</vt:lpstr>
      <vt:lpstr>A PubMed Article</vt:lpstr>
      <vt:lpstr>A PubMed Article</vt:lpstr>
      <vt:lpstr>PowerPoint Presentation</vt:lpstr>
      <vt:lpstr>PowerPoint Presentation</vt:lpstr>
      <vt:lpstr>PowerPoint Presentation</vt:lpstr>
      <vt:lpstr>Social Media</vt:lpstr>
      <vt:lpstr>Social Media</vt:lpstr>
      <vt:lpstr>PowerPoint Presentation</vt:lpstr>
      <vt:lpstr>Knowledge Grpah</vt:lpstr>
      <vt:lpstr>PowerPoint Presentation</vt:lpstr>
      <vt:lpstr>Named Entities</vt:lpstr>
      <vt:lpstr>Named Entity Recognition</vt:lpstr>
      <vt:lpstr>NERs are very common in texts</vt:lpstr>
      <vt:lpstr>Example Applications</vt:lpstr>
      <vt:lpstr>Why is NER hard</vt:lpstr>
      <vt:lpstr>Supervised Learning Setting</vt:lpstr>
      <vt:lpstr>BIO Tagging</vt:lpstr>
      <vt:lpstr>Standard algorithms for NER</vt:lpstr>
      <vt:lpstr>RNNs/Transformers For Sequence Tagging</vt:lpstr>
      <vt:lpstr>Limitations of RNNs/Transformers for Sequential Tagging</vt:lpstr>
      <vt:lpstr>Recall MEMMs for Sequential Tagging</vt:lpstr>
      <vt:lpstr>Combining MEMMs with RNNs</vt:lpstr>
      <vt:lpstr>Combining MEMMs with RNNs</vt:lpstr>
      <vt:lpstr>Combining MEMMs with Transformers</vt:lpstr>
      <vt:lpstr>Combining MEMMs with Transformers</vt:lpstr>
      <vt:lpstr>Combining Two Benefits</vt:lpstr>
      <vt:lpstr>Bonus Point: Pretrained Language Models for NER</vt:lpstr>
      <vt:lpstr>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May</dc:creator>
  <cp:lastModifiedBy>Tejas Kamtam</cp:lastModifiedBy>
  <cp:revision>358</cp:revision>
  <cp:lastPrinted>2017-08-25T12:16:51Z</cp:lastPrinted>
  <dcterms:created xsi:type="dcterms:W3CDTF">2017-08-17T22:41:19Z</dcterms:created>
  <dcterms:modified xsi:type="dcterms:W3CDTF">2024-03-11T09:54:46Z</dcterms:modified>
</cp:coreProperties>
</file>